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0" r:id="rId10"/>
    <p:sldId id="261" r:id="rId11"/>
    <p:sldId id="26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AE92B-1491-28FC-033A-C3BD3ED84796}" v="38" dt="2026-04-17T17:42:41.306"/>
    <p1510:client id="{9B8295ED-7E8A-CD4B-8B6E-3C46157DF1DF}" v="12" dt="2026-04-15T19:50:17.663"/>
    <p1510:client id="{FF888D75-BA62-76AA-7783-E1FADFB79FE5}" v="735" dt="2026-04-17T00:44:47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Crowd Dynamics Modeling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By Jeremy Moore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197C-EA76-2BB4-A439-6CE3CF02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3900-B35D-CC79-F77C-D7B23361F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738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Based upon the earlier data, a linear comparison can be drawn </a:t>
            </a:r>
            <a:r>
              <a:rPr lang="en-US"/>
              <a:t>between crowd size and transit time. </a:t>
            </a:r>
            <a:endParaRPr lang="en-US" dirty="0"/>
          </a:p>
          <a:p>
            <a:r>
              <a:rPr lang="en-US" dirty="0"/>
              <a:t>This falls in line with the diffusion behavior expected for this type of </a:t>
            </a:r>
            <a:r>
              <a:rPr lang="en-US"/>
              <a:t>model, in which distance is proportional to the rate times a constant times time.</a:t>
            </a:r>
            <a:endParaRPr lang="en-US" dirty="0"/>
          </a:p>
        </p:txBody>
      </p:sp>
      <p:pic>
        <p:nvPicPr>
          <p:cNvPr id="4" name="Picture 3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0CB47B60-3BDC-26DE-75F3-281FCEDA3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056" y="2424439"/>
            <a:ext cx="5331781" cy="19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6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85FC-6726-8144-8F33-AD7D7C1C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2BD8-CF63-8848-B8AB-48515CA4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1053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The primary goal for the future is to expand upon the model by </a:t>
            </a:r>
            <a:r>
              <a:rPr lang="en-US"/>
              <a:t>incorporating more dynamic crowd dynamic modeling.</a:t>
            </a:r>
          </a:p>
          <a:p>
            <a:r>
              <a:rPr lang="en-US"/>
              <a:t>The goal would be to shift from a low interaction model, to one that can simulate basic moment and pushing behaviors. </a:t>
            </a:r>
            <a:endParaRPr lang="en-US" dirty="0"/>
          </a:p>
          <a:p>
            <a:r>
              <a:rPr lang="en-US" dirty="0"/>
              <a:t>Due to the complexity of the task though, I have not had the time or ability to implement it’s full scope, because of the </a:t>
            </a:r>
            <a:r>
              <a:rPr lang="en-US"/>
              <a:t>many</a:t>
            </a:r>
            <a:r>
              <a:rPr lang="en-US" dirty="0"/>
              <a:t> edge cases present in such an approach.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66CB-EA5C-C7AA-166F-0D204C10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This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1EC62-D16B-44BC-CE71-D7125C4AB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This research served primarily as a learning experience.</a:t>
            </a:r>
          </a:p>
          <a:p>
            <a:r>
              <a:rPr lang="en-US" dirty="0"/>
              <a:t>Through it I developed a strong understanding of the strengths and limitations of </a:t>
            </a:r>
            <a:r>
              <a:rPr lang="en-US" dirty="0" err="1"/>
              <a:t>matlab</a:t>
            </a:r>
            <a:r>
              <a:rPr lang="en-US" dirty="0"/>
              <a:t> as a simulation software. </a:t>
            </a:r>
          </a:p>
          <a:p>
            <a:r>
              <a:rPr lang="en-US"/>
              <a:t>In addition to this I have obtained valuable insight into the considerations that need to be made when developing a modeling software, which in the future will lead to more refined models.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6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D296-CF33-8836-9F2F-95BC5428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8CDF-FBB8-5D2B-39E4-B8D361E6F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149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How does a crowd </a:t>
            </a:r>
            <a:r>
              <a:rPr lang="en-US"/>
              <a:t>affect</a:t>
            </a:r>
            <a:r>
              <a:rPr lang="en-US" dirty="0"/>
              <a:t> a person's ability to leave a room? </a:t>
            </a:r>
          </a:p>
          <a:p>
            <a:r>
              <a:rPr lang="en-US" dirty="0"/>
              <a:t>This was a question posed to me by my mentor Dr. </a:t>
            </a:r>
            <a:r>
              <a:rPr lang="en-US" dirty="0" err="1"/>
              <a:t>Priour</a:t>
            </a:r>
            <a:r>
              <a:rPr lang="en-US" dirty="0"/>
              <a:t>, who suggested I explore crowd dynamics simulation.</a:t>
            </a:r>
          </a:p>
          <a:p>
            <a:r>
              <a:rPr lang="en-US" dirty="0"/>
              <a:t>Thus, I began to investigate two primary inquiries, what numerical </a:t>
            </a:r>
            <a:r>
              <a:rPr lang="en-US"/>
              <a:t>impact a crowd has on a localized individual, and whether that numerical impact is linear or exponential in nature. </a:t>
            </a:r>
          </a:p>
        </p:txBody>
      </p:sp>
      <p:pic>
        <p:nvPicPr>
          <p:cNvPr id="4" name="Picture 3" descr="Two men standing next to each other&#10;&#10;AI-generated content may be incorrect.">
            <a:extLst>
              <a:ext uri="{FF2B5EF4-FFF2-40B4-BE49-F238E27FC236}">
                <a16:creationId xmlns:a16="http://schemas.microsoft.com/office/drawing/2014/main" id="{A97F01F3-D736-E1B1-AB9F-7718BF5D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21" y="566057"/>
            <a:ext cx="4305300" cy="57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4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64FC-9212-5FBC-01CE-391E0D8A5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Methodology, </a:t>
            </a:r>
            <a:r>
              <a:rPr lang="en-US"/>
              <a:t>Prototypes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4826-57BB-5F97-A2E7-E1CBF0F4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508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Developing the crowd dynamic model has required the development of six total prototypes that iterated and expanded on specific aims. </a:t>
            </a:r>
          </a:p>
          <a:p>
            <a:r>
              <a:rPr lang="en-US"/>
              <a:t>In each prototype several starting conditions remained fixed. </a:t>
            </a:r>
            <a:endParaRPr lang="en-US" dirty="0"/>
          </a:p>
          <a:p>
            <a:r>
              <a:rPr lang="en-US" dirty="0"/>
              <a:t>Each crowd member was held within a 10 by 10 meter room, with a 5 meter exit.</a:t>
            </a:r>
          </a:p>
          <a:p>
            <a:r>
              <a:rPr lang="en-US" dirty="0"/>
              <a:t>Each crowd member also had a set standardized velocity magnitude of 1 m/s, with a radius of .5 m.</a:t>
            </a:r>
          </a:p>
        </p:txBody>
      </p:sp>
      <p:pic>
        <p:nvPicPr>
          <p:cNvPr id="4" name="Picture 3" descr="A blue dot on a white background&#10;&#10;AI-generated content may be incorrect.">
            <a:extLst>
              <a:ext uri="{FF2B5EF4-FFF2-40B4-BE49-F238E27FC236}">
                <a16:creationId xmlns:a16="http://schemas.microsoft.com/office/drawing/2014/main" id="{910EE8B4-D2BE-0681-5742-83FF8758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909" y="1825966"/>
            <a:ext cx="3997891" cy="39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1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BD67-0752-94D2-1FE6-14BAD640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Prototype, Model A and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BD0A-C3CB-F4C5-3A09-E43DA298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297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/>
              <a:t>The first two prototypes involved developing the initial starting conditions for the simulation and programming the basic behavior of the two distinct types of crowd participants in A and B.</a:t>
            </a:r>
          </a:p>
          <a:p>
            <a:r>
              <a:rPr lang="en-US"/>
              <a:t>Type A, beelines in a straight path towards the exit, and stop to avoid a collision. </a:t>
            </a:r>
          </a:p>
          <a:p>
            <a:r>
              <a:rPr lang="en-US" dirty="0"/>
              <a:t>Type B, </a:t>
            </a:r>
            <a:r>
              <a:rPr lang="en-US"/>
              <a:t>meanwhile, moves in a random path, and only changes course to avoid a collision.</a:t>
            </a:r>
            <a:endParaRPr lang="en-US" dirty="0"/>
          </a:p>
        </p:txBody>
      </p:sp>
      <p:pic>
        <p:nvPicPr>
          <p:cNvPr id="4" name="Picture 3" descr="A graph with a blue line&#10;&#10;AI-generated content may be incorrect.">
            <a:extLst>
              <a:ext uri="{FF2B5EF4-FFF2-40B4-BE49-F238E27FC236}">
                <a16:creationId xmlns:a16="http://schemas.microsoft.com/office/drawing/2014/main" id="{9E39BCA6-A464-61B0-20F5-588ED0B6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764" y="362630"/>
            <a:ext cx="4109358" cy="3062970"/>
          </a:xfrm>
          <a:prstGeom prst="rect">
            <a:avLst/>
          </a:prstGeom>
        </p:spPr>
      </p:pic>
      <p:pic>
        <p:nvPicPr>
          <p:cNvPr id="5" name="Picture 4" descr="A red line on a white background&#10;&#10;AI-generated content may be incorrect.">
            <a:extLst>
              <a:ext uri="{FF2B5EF4-FFF2-40B4-BE49-F238E27FC236}">
                <a16:creationId xmlns:a16="http://schemas.microsoft.com/office/drawing/2014/main" id="{F9A7EE64-2B66-4E44-2276-C353E1850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64" y="3432402"/>
            <a:ext cx="4109357" cy="30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4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3D14-0A47-8983-3A04-DA7E9C52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Methodology, Model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DBA80-E868-B778-7686-726BDC62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571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0" i="0" u="none" strike="noStrike" baseline="0">
                <a:solidFill>
                  <a:srgbClr val="000000"/>
                </a:solidFill>
                <a:latin typeface="Aptos"/>
                <a:ea typeface="Arial"/>
                <a:cs typeface="Arial"/>
              </a:rPr>
              <a:t>Prototype </a:t>
            </a:r>
            <a:r>
              <a:rPr lang="en-US" sz="2600">
                <a:cs typeface="Arial"/>
              </a:rPr>
              <a:t>3 involved fusing models 1 and 2 together. </a:t>
            </a:r>
            <a:endParaRPr lang="en-US"/>
          </a:p>
          <a:p>
            <a:r>
              <a:rPr lang="en-US" sz="2600" dirty="0">
                <a:cs typeface="Arial"/>
              </a:rPr>
              <a:t>This led to a model in which A and B members would coexist and </a:t>
            </a:r>
            <a:r>
              <a:rPr lang="en-US" sz="2600">
                <a:cs typeface="Arial"/>
              </a:rPr>
              <a:t>interact, with B serving as moving obstacles to slow down A. </a:t>
            </a:r>
            <a:endParaRPr lang="en-US" sz="2600" dirty="0">
              <a:cs typeface="Arial"/>
            </a:endParaRPr>
          </a:p>
        </p:txBody>
      </p:sp>
      <p:pic>
        <p:nvPicPr>
          <p:cNvPr id="4" name="Picture 3" descr="A red and blue line graph&#10;&#10;AI-generated content may be incorrect.">
            <a:extLst>
              <a:ext uri="{FF2B5EF4-FFF2-40B4-BE49-F238E27FC236}">
                <a16:creationId xmlns:a16="http://schemas.microsoft.com/office/drawing/2014/main" id="{594275DF-45D0-D9BD-AB8D-407E81BB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878" y="1026659"/>
            <a:ext cx="4653643" cy="34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5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719B-573E-28AA-5821-A84FB98F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Prototype, Model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FAAAD-7235-E850-0F60-688CC5C8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587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this model crowd assignment shifted from an individual variable approach to a table approach, allowing for the </a:t>
            </a:r>
            <a:r>
              <a:rPr lang="en-US"/>
              <a:t>crowd size to be modular with each run.</a:t>
            </a:r>
          </a:p>
          <a:p>
            <a:r>
              <a:rPr lang="en-US"/>
              <a:t>Geometric interference were also programmed into this model, with each member getting a boundary box, which is a region depicting the region of space they fill </a:t>
            </a:r>
            <a:r>
              <a:rPr lang="en-US" dirty="0"/>
              <a:t>up. </a:t>
            </a:r>
            <a:endParaRPr lang="en-US"/>
          </a:p>
          <a:p>
            <a:endParaRPr lang="en-US" dirty="0"/>
          </a:p>
        </p:txBody>
      </p:sp>
      <p:pic>
        <p:nvPicPr>
          <p:cNvPr id="4" name="Picture 3" descr="A graph with red lines&#10;&#10;AI-generated content may be incorrect.">
            <a:extLst>
              <a:ext uri="{FF2B5EF4-FFF2-40B4-BE49-F238E27FC236}">
                <a16:creationId xmlns:a16="http://schemas.microsoft.com/office/drawing/2014/main" id="{19A22BA1-F321-AAAD-6C5A-C48F097BA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992" y="3432403"/>
            <a:ext cx="4403272" cy="3302454"/>
          </a:xfrm>
          <a:prstGeom prst="rect">
            <a:avLst/>
          </a:prstGeom>
        </p:spPr>
      </p:pic>
      <p:pic>
        <p:nvPicPr>
          <p:cNvPr id="5" name="Picture 4" descr="A red and blue line graph&#10;&#10;AI-generated content may be incorrect.">
            <a:extLst>
              <a:ext uri="{FF2B5EF4-FFF2-40B4-BE49-F238E27FC236}">
                <a16:creationId xmlns:a16="http://schemas.microsoft.com/office/drawing/2014/main" id="{813161B9-4AEE-BF05-AF47-D0AC83F9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992" y="123144"/>
            <a:ext cx="4403272" cy="33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0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0EDA-CBF2-7C61-4718-E2F9BCE8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Prototype, Model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E7BCC-F409-03C5-F4A2-F85E7B6E2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83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Prototype 5 involved a shift in project scope.</a:t>
            </a:r>
            <a:endParaRPr lang="en-US"/>
          </a:p>
          <a:p>
            <a:r>
              <a:rPr lang="en-US" sz="2600" dirty="0"/>
              <a:t>Instead of running a single run like the earlier iterations, model 5 was designed to run multiple simulations at once to obtain a </a:t>
            </a:r>
            <a:r>
              <a:rPr lang="en-US" sz="2600"/>
              <a:t>statistical</a:t>
            </a:r>
            <a:r>
              <a:rPr lang="en-US" sz="2600" dirty="0"/>
              <a:t> </a:t>
            </a:r>
            <a:r>
              <a:rPr lang="en-US" sz="2600"/>
              <a:t>average of data over multiple runs.</a:t>
            </a:r>
            <a:endParaRPr lang="en-US" sz="2600" dirty="0"/>
          </a:p>
          <a:p>
            <a:r>
              <a:rPr lang="en-US" sz="2600" dirty="0"/>
              <a:t>However, due to the storage module storing all position data, this approach was limited to how many runs </a:t>
            </a:r>
            <a:r>
              <a:rPr lang="en-US" sz="2600" dirty="0" err="1"/>
              <a:t>Matlab</a:t>
            </a:r>
            <a:r>
              <a:rPr lang="en-US" sz="2600" dirty="0"/>
              <a:t> could run at a time.</a:t>
            </a:r>
          </a:p>
          <a:p>
            <a:endParaRPr lang="en-US" sz="2600" dirty="0"/>
          </a:p>
          <a:p>
            <a:endParaRPr lang="en-US"/>
          </a:p>
        </p:txBody>
      </p:sp>
      <p:pic>
        <p:nvPicPr>
          <p:cNvPr id="4" name="Picture 3" descr="A graph with blue lines&#10;&#10;AI-generated content may be incorrect.">
            <a:extLst>
              <a:ext uri="{FF2B5EF4-FFF2-40B4-BE49-F238E27FC236}">
                <a16:creationId xmlns:a16="http://schemas.microsoft.com/office/drawing/2014/main" id="{611ACFE4-073A-B881-744A-56E93B2F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1734230"/>
            <a:ext cx="4533900" cy="33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3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7D0E-4CA8-C46B-93CB-D0EEDFA6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Prototype, Model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69065-A0C7-D453-A5F7-8FFF6EBF7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48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Prototype 6 worked to fix the maximum simulation issue present in 5, </a:t>
            </a:r>
            <a:r>
              <a:rPr lang="en-US" sz="2600"/>
              <a:t>by simplifying the data storage to only record the time of escape of A.</a:t>
            </a:r>
            <a:endParaRPr lang="en-US" dirty="0"/>
          </a:p>
          <a:p>
            <a:r>
              <a:rPr lang="en-US" sz="2600"/>
              <a:t>The program was also reworked to run multiple series of runs at different crowd sizes to derive the impact type B has upon type A. 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8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31F2-3892-9F8D-5782-B87E05B3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pic>
        <p:nvPicPr>
          <p:cNvPr id="4" name="Content Placeholder 3" descr="A graph with a line and a black line&#10;&#10;AI-generated content may be incorrect.">
            <a:extLst>
              <a:ext uri="{FF2B5EF4-FFF2-40B4-BE49-F238E27FC236}">
                <a16:creationId xmlns:a16="http://schemas.microsoft.com/office/drawing/2014/main" id="{E1E4DBAC-0E19-001B-18CB-6750E5C57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8088" y="1693373"/>
            <a:ext cx="5486400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36163-F0FB-E8AF-79B8-E7CF6E20E572}"/>
              </a:ext>
            </a:extLst>
          </p:cNvPr>
          <p:cNvSpPr txBox="1"/>
          <p:nvPr/>
        </p:nvSpPr>
        <p:spPr>
          <a:xfrm>
            <a:off x="686044" y="1834120"/>
            <a:ext cx="509633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X component represents the size of the crowd, the Y component represents the average of 1000 total runs at that crowd size.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The impact of crowd interference increases the </a:t>
            </a:r>
            <a:r>
              <a:rPr lang="en-US" dirty="0"/>
              <a:t>time it takes for A </a:t>
            </a:r>
            <a:r>
              <a:rPr lang="en-US"/>
              <a:t>to leave by .05677 +/-</a:t>
            </a:r>
            <a:r>
              <a:rPr lang="en-US" dirty="0"/>
              <a:t> </a:t>
            </a:r>
            <a:r>
              <a:rPr lang="en-US">
                <a:ea typeface="+mn-lt"/>
                <a:cs typeface="+mn-lt"/>
              </a:rPr>
              <a:t>0.0002677 seconds</a:t>
            </a:r>
            <a:r>
              <a:rPr lang="en-US"/>
              <a:t> with a standard deviation of </a:t>
            </a:r>
            <a:r>
              <a:rPr lang="en-US">
                <a:ea typeface="+mn-lt"/>
                <a:cs typeface="+mn-lt"/>
              </a:rPr>
              <a:t>0.0005986 for</a:t>
            </a:r>
            <a:r>
              <a:rPr lang="en-US"/>
              <a:t> each crowd B member added to the simulation.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719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Crowd Dynamics Modeling</vt:lpstr>
      <vt:lpstr>Introduction</vt:lpstr>
      <vt:lpstr>Methodology, Prototypes</vt:lpstr>
      <vt:lpstr>Prototype, Model A and B</vt:lpstr>
      <vt:lpstr>Methodology, Model 3</vt:lpstr>
      <vt:lpstr>Prototype, Model 4</vt:lpstr>
      <vt:lpstr>Prototype, Model 5</vt:lpstr>
      <vt:lpstr>Prototype, Model 6</vt:lpstr>
      <vt:lpstr>Data</vt:lpstr>
      <vt:lpstr>Conclusions</vt:lpstr>
      <vt:lpstr>Goals for the Future</vt:lpstr>
      <vt:lpstr>Why This is Important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Jeremy A Moore</dc:creator>
  <cp:lastModifiedBy>Jeremy A Moore</cp:lastModifiedBy>
  <cp:revision>867</cp:revision>
  <dcterms:created xsi:type="dcterms:W3CDTF">2026-04-10T00:49:06Z</dcterms:created>
  <dcterms:modified xsi:type="dcterms:W3CDTF">2026-04-17T18:07:39Z</dcterms:modified>
</cp:coreProperties>
</file>