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3" r:id="rId6"/>
    <p:sldId id="264" r:id="rId7"/>
    <p:sldId id="265" r:id="rId8"/>
    <p:sldId id="266"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p:scale>
          <a:sx n="90" d="100"/>
          <a:sy n="90" d="100"/>
        </p:scale>
        <p:origin x="708"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F82A1-21D2-C7FF-0BE1-D6E8AC81ED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87980E-7F77-BA9F-5E2A-F1FDEF3C71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52E988-61A9-A902-930F-4C4D94E9E9B8}"/>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5" name="Footer Placeholder 4">
            <a:extLst>
              <a:ext uri="{FF2B5EF4-FFF2-40B4-BE49-F238E27FC236}">
                <a16:creationId xmlns:a16="http://schemas.microsoft.com/office/drawing/2014/main" id="{BD4A293E-6AFA-BC08-D88D-058F7F9CCC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0580BB-0D73-B622-21D9-41E39384C568}"/>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3322170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99F28-6C50-E0E6-D617-6744896207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2DA8CD-2F62-D576-D201-C034725B56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76E9C5-08E7-C365-D323-297E7279BB90}"/>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5" name="Footer Placeholder 4">
            <a:extLst>
              <a:ext uri="{FF2B5EF4-FFF2-40B4-BE49-F238E27FC236}">
                <a16:creationId xmlns:a16="http://schemas.microsoft.com/office/drawing/2014/main" id="{1AA732B3-0627-B7FB-8783-BEA67A8187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70F3EB-728F-5455-425A-3E72BF514E16}"/>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32920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7CF615-C1CC-593F-0A5C-6E052A97D1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7699BD-47AE-345C-8A21-03CE7D1BA8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3A070D-BB4C-B0F2-4DAA-88E2B18A84C3}"/>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5" name="Footer Placeholder 4">
            <a:extLst>
              <a:ext uri="{FF2B5EF4-FFF2-40B4-BE49-F238E27FC236}">
                <a16:creationId xmlns:a16="http://schemas.microsoft.com/office/drawing/2014/main" id="{0939A7CB-C54C-BC2C-955C-4E9E360796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492297-E33B-884B-B050-929AE3D9A2E9}"/>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358376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C83E9-3BE6-4316-CB27-030AE53D8B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405474-A9B6-7AF5-5466-1B602175E8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358EA9-F104-C2E8-16E5-ABE6D49E4F28}"/>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5" name="Footer Placeholder 4">
            <a:extLst>
              <a:ext uri="{FF2B5EF4-FFF2-40B4-BE49-F238E27FC236}">
                <a16:creationId xmlns:a16="http://schemas.microsoft.com/office/drawing/2014/main" id="{BFA15976-4850-CEDA-E18D-4D1F577297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7BC369-EF5C-78C3-8B7E-6030008D332B}"/>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3045457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1E5E0-7BCB-B714-34F4-5116587061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18444A-41A1-106A-52C3-D97EB3703B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899D79-B1F8-D088-78EE-D9D9A91914C5}"/>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5" name="Footer Placeholder 4">
            <a:extLst>
              <a:ext uri="{FF2B5EF4-FFF2-40B4-BE49-F238E27FC236}">
                <a16:creationId xmlns:a16="http://schemas.microsoft.com/office/drawing/2014/main" id="{5A80F088-9969-B984-937D-FC78A8157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6ADC4B-3326-3464-CEED-422402C14128}"/>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2803654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24EF2-75B4-70D6-8BBF-FA5F754286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3C7559-6783-996D-E6A6-FBC9B8B8AB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8AC288-807B-144C-599A-18E9403FD7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180C6E-A746-4759-C32C-D5F046B9DBA3}"/>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6" name="Footer Placeholder 5">
            <a:extLst>
              <a:ext uri="{FF2B5EF4-FFF2-40B4-BE49-F238E27FC236}">
                <a16:creationId xmlns:a16="http://schemas.microsoft.com/office/drawing/2014/main" id="{B96DAE56-2A77-1267-2431-9AAC60925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350250-1341-2A6C-851C-02481BD66693}"/>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2613087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AC4BC-1D45-CA78-F8B3-943FF698A48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2BF933-DFB7-E926-A7C7-17DBE6B975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4B3B3B-8C41-79CF-F9E0-8772FC2603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6419571-FAA7-20A9-CB04-67DF530219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9ECB8E-A6F2-1AB7-8B45-705BE31C53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8AFB58-769D-6867-DD75-BF2B8CCAF663}"/>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8" name="Footer Placeholder 7">
            <a:extLst>
              <a:ext uri="{FF2B5EF4-FFF2-40B4-BE49-F238E27FC236}">
                <a16:creationId xmlns:a16="http://schemas.microsoft.com/office/drawing/2014/main" id="{6C1B42FB-9B28-3245-1235-D98B1D43E6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CA3CA21-BA6C-C58E-5EB9-F41D0B76DF9E}"/>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18164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75123-2259-5C27-5637-0BDB0E6DA8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828AC2-A8FE-D97F-F097-09EF5D4CCB9F}"/>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4" name="Footer Placeholder 3">
            <a:extLst>
              <a:ext uri="{FF2B5EF4-FFF2-40B4-BE49-F238E27FC236}">
                <a16:creationId xmlns:a16="http://schemas.microsoft.com/office/drawing/2014/main" id="{C92E0CAE-F04D-B678-CD01-0243045C58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057211-A169-3EF9-9746-CC98F26189D9}"/>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32199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EBE58A-0F09-A439-BEEC-7E8B30AB2676}"/>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3" name="Footer Placeholder 2">
            <a:extLst>
              <a:ext uri="{FF2B5EF4-FFF2-40B4-BE49-F238E27FC236}">
                <a16:creationId xmlns:a16="http://schemas.microsoft.com/office/drawing/2014/main" id="{499EA66D-C6F5-0477-4DF9-FF62F6AC12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A62593-5091-ED06-1558-C09B6A460FA9}"/>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2545163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A42D2-963C-754F-CC04-0A31FB64D7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3FBE7B-02A0-7461-D4AF-FAEE90077C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F6B837-F3FA-12E3-E385-9E78A5AECE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059231-E535-9525-EA35-21C49477521E}"/>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6" name="Footer Placeholder 5">
            <a:extLst>
              <a:ext uri="{FF2B5EF4-FFF2-40B4-BE49-F238E27FC236}">
                <a16:creationId xmlns:a16="http://schemas.microsoft.com/office/drawing/2014/main" id="{B7E2E44F-1516-45B9-0256-58F6084741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BA130D-F735-C025-18DB-449042F789ED}"/>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4147262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9A314-19CC-59DF-AD40-491798018D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434E60-C108-EF43-935E-6F172A7132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B68BC5-E404-35D4-F29A-EC740519F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486F68-249F-0780-C480-EFECE4BB24D2}"/>
              </a:ext>
            </a:extLst>
          </p:cNvPr>
          <p:cNvSpPr>
            <a:spLocks noGrp="1"/>
          </p:cNvSpPr>
          <p:nvPr>
            <p:ph type="dt" sz="half" idx="10"/>
          </p:nvPr>
        </p:nvSpPr>
        <p:spPr/>
        <p:txBody>
          <a:bodyPr/>
          <a:lstStyle/>
          <a:p>
            <a:fld id="{B048FDB9-2EF2-4D13-9FD6-768ACA1286CC}" type="datetimeFigureOut">
              <a:rPr lang="en-US" smtClean="0"/>
              <a:t>4/15/2026</a:t>
            </a:fld>
            <a:endParaRPr lang="en-US"/>
          </a:p>
        </p:txBody>
      </p:sp>
      <p:sp>
        <p:nvSpPr>
          <p:cNvPr id="6" name="Footer Placeholder 5">
            <a:extLst>
              <a:ext uri="{FF2B5EF4-FFF2-40B4-BE49-F238E27FC236}">
                <a16:creationId xmlns:a16="http://schemas.microsoft.com/office/drawing/2014/main" id="{2F91BBFB-6D93-44C5-50F3-5A5D9418A3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A83788-505C-F901-010E-DFB1E510A2C9}"/>
              </a:ext>
            </a:extLst>
          </p:cNvPr>
          <p:cNvSpPr>
            <a:spLocks noGrp="1"/>
          </p:cNvSpPr>
          <p:nvPr>
            <p:ph type="sldNum" sz="quarter" idx="12"/>
          </p:nvPr>
        </p:nvSpPr>
        <p:spPr/>
        <p:txBody>
          <a:bodyPr/>
          <a:lstStyle/>
          <a:p>
            <a:fld id="{5F03ABF5-FE7A-4C7E-905A-1BF4EFE70A51}" type="slidenum">
              <a:rPr lang="en-US" smtClean="0"/>
              <a:t>‹#›</a:t>
            </a:fld>
            <a:endParaRPr lang="en-US"/>
          </a:p>
        </p:txBody>
      </p:sp>
    </p:spTree>
    <p:extLst>
      <p:ext uri="{BB962C8B-B14F-4D97-AF65-F5344CB8AC3E}">
        <p14:creationId xmlns:p14="http://schemas.microsoft.com/office/powerpoint/2010/main" val="2938574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52CEF-8925-BF38-80AE-C3D6CDE9D6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8C579A-23A2-6796-FE1A-E4B94DC0F0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18006-2B35-C742-7C7B-4DEE144A79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48FDB9-2EF2-4D13-9FD6-768ACA1286CC}" type="datetimeFigureOut">
              <a:rPr lang="en-US" smtClean="0"/>
              <a:t>4/15/2026</a:t>
            </a:fld>
            <a:endParaRPr lang="en-US"/>
          </a:p>
        </p:txBody>
      </p:sp>
      <p:sp>
        <p:nvSpPr>
          <p:cNvPr id="5" name="Footer Placeholder 4">
            <a:extLst>
              <a:ext uri="{FF2B5EF4-FFF2-40B4-BE49-F238E27FC236}">
                <a16:creationId xmlns:a16="http://schemas.microsoft.com/office/drawing/2014/main" id="{FA9C0638-5A00-C7DA-48E1-74E2E9C2EF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D3093D9-8A54-8BB8-0EB4-DC54E41D4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03ABF5-FE7A-4C7E-905A-1BF4EFE70A51}" type="slidenum">
              <a:rPr lang="en-US" smtClean="0"/>
              <a:t>‹#›</a:t>
            </a:fld>
            <a:endParaRPr lang="en-US"/>
          </a:p>
        </p:txBody>
      </p:sp>
    </p:spTree>
    <p:extLst>
      <p:ext uri="{BB962C8B-B14F-4D97-AF65-F5344CB8AC3E}">
        <p14:creationId xmlns:p14="http://schemas.microsoft.com/office/powerpoint/2010/main" val="440768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AB58C-30A6-F163-D5E9-C7DA86B8E621}"/>
              </a:ext>
            </a:extLst>
          </p:cNvPr>
          <p:cNvSpPr>
            <a:spLocks noGrp="1"/>
          </p:cNvSpPr>
          <p:nvPr>
            <p:ph type="ctrTitle"/>
          </p:nvPr>
        </p:nvSpPr>
        <p:spPr>
          <a:xfrm>
            <a:off x="1524000" y="1093788"/>
            <a:ext cx="9144000" cy="2387600"/>
          </a:xfrm>
        </p:spPr>
        <p:txBody>
          <a:bodyPr>
            <a:normAutofit fontScale="90000"/>
          </a:bodyPr>
          <a:lstStyle/>
          <a:p>
            <a:r>
              <a:rPr lang="en-US" b="1" spc="-1" dirty="0">
                <a:solidFill>
                  <a:srgbClr val="000000"/>
                </a:solidFill>
                <a:ea typeface="Candara"/>
              </a:rPr>
              <a:t>Laser for Rubidium Quadrupole Transition</a:t>
            </a:r>
            <a:br>
              <a:rPr lang="en-US" spc="-1" dirty="0">
                <a:solidFill>
                  <a:srgbClr val="000000"/>
                </a:solidFill>
              </a:rPr>
            </a:br>
            <a:endParaRPr lang="en-US" dirty="0"/>
          </a:p>
        </p:txBody>
      </p:sp>
      <p:sp>
        <p:nvSpPr>
          <p:cNvPr id="3" name="Subtitle 2">
            <a:extLst>
              <a:ext uri="{FF2B5EF4-FFF2-40B4-BE49-F238E27FC236}">
                <a16:creationId xmlns:a16="http://schemas.microsoft.com/office/drawing/2014/main" id="{2B2667AB-E576-2AC1-3FEA-5AF909073738}"/>
              </a:ext>
            </a:extLst>
          </p:cNvPr>
          <p:cNvSpPr>
            <a:spLocks noGrp="1"/>
          </p:cNvSpPr>
          <p:nvPr>
            <p:ph type="subTitle" idx="1"/>
          </p:nvPr>
        </p:nvSpPr>
        <p:spPr/>
        <p:txBody>
          <a:bodyPr/>
          <a:lstStyle/>
          <a:p>
            <a:r>
              <a:rPr lang="en-US">
                <a:latin typeface="Arial Narrow" panose="020B0606020202030204" pitchFamily="34" charset="0"/>
              </a:rPr>
              <a:t>Joseph Gorkos</a:t>
            </a:r>
            <a:endParaRPr lang="en-US" dirty="0">
              <a:latin typeface="Arial Narrow" panose="020B0606020202030204" pitchFamily="34" charset="0"/>
            </a:endParaRPr>
          </a:p>
        </p:txBody>
      </p:sp>
    </p:spTree>
    <p:extLst>
      <p:ext uri="{BB962C8B-B14F-4D97-AF65-F5344CB8AC3E}">
        <p14:creationId xmlns:p14="http://schemas.microsoft.com/office/powerpoint/2010/main" val="3085752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342F9-5C70-1284-967F-DEFF38C4C2CC}"/>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7FF99627-EAE4-D911-B877-CFF0816C4883}"/>
              </a:ext>
            </a:extLst>
          </p:cNvPr>
          <p:cNvSpPr>
            <a:spLocks noGrp="1"/>
          </p:cNvSpPr>
          <p:nvPr>
            <p:ph idx="1"/>
          </p:nvPr>
        </p:nvSpPr>
        <p:spPr/>
        <p:txBody>
          <a:bodyPr/>
          <a:lstStyle/>
          <a:p>
            <a:r>
              <a:rPr lang="en-US" spc="-1" dirty="0">
                <a:solidFill>
                  <a:srgbClr val="000000"/>
                </a:solidFill>
                <a:latin typeface="Arial Narrow" panose="020B0606020202030204" pitchFamily="34" charset="0"/>
              </a:rPr>
              <a:t>Our laser diode is tunable with temperature and can stably produce  light at the target wavelength of 911nm. Our circuit successfully controls the laser diode, enabling us to reach the quadrupole-allowed transition in atomic Rubidium. With these two accomplishments, the circuit-diode system may be used in future experiments.</a:t>
            </a:r>
          </a:p>
          <a:p>
            <a:endParaRPr lang="en-US" dirty="0"/>
          </a:p>
        </p:txBody>
      </p:sp>
    </p:spTree>
    <p:extLst>
      <p:ext uri="{BB962C8B-B14F-4D97-AF65-F5344CB8AC3E}">
        <p14:creationId xmlns:p14="http://schemas.microsoft.com/office/powerpoint/2010/main" val="247325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3C323-1CE5-C285-AF0E-267F85EBA6E7}"/>
              </a:ext>
            </a:extLst>
          </p:cNvPr>
          <p:cNvSpPr>
            <a:spLocks noGrp="1"/>
          </p:cNvSpPr>
          <p:nvPr>
            <p:ph type="title"/>
          </p:nvPr>
        </p:nvSpPr>
        <p:spPr/>
        <p:txBody>
          <a:bodyPr/>
          <a:lstStyle/>
          <a:p>
            <a:r>
              <a:rPr lang="en-US" dirty="0"/>
              <a:t>Theory</a:t>
            </a:r>
          </a:p>
        </p:txBody>
      </p:sp>
      <p:sp>
        <p:nvSpPr>
          <p:cNvPr id="3" name="Content Placeholder 2">
            <a:extLst>
              <a:ext uri="{FF2B5EF4-FFF2-40B4-BE49-F238E27FC236}">
                <a16:creationId xmlns:a16="http://schemas.microsoft.com/office/drawing/2014/main" id="{B7072D58-2421-B291-9B51-DFF4AA8B76FD}"/>
              </a:ext>
            </a:extLst>
          </p:cNvPr>
          <p:cNvSpPr>
            <a:spLocks noGrp="1"/>
          </p:cNvSpPr>
          <p:nvPr>
            <p:ph idx="1"/>
          </p:nvPr>
        </p:nvSpPr>
        <p:spPr>
          <a:xfrm>
            <a:off x="838200" y="1863725"/>
            <a:ext cx="6362700" cy="4351338"/>
          </a:xfrm>
        </p:spPr>
        <p:txBody>
          <a:bodyPr>
            <a:normAutofit/>
          </a:bodyPr>
          <a:lstStyle/>
          <a:p>
            <a:r>
              <a:rPr lang="en-US" spc="-1" dirty="0">
                <a:solidFill>
                  <a:srgbClr val="000000"/>
                </a:solidFill>
                <a:latin typeface="Arial Narrow"/>
                <a:ea typeface="ＭＳ Ｐゴシック"/>
              </a:rPr>
              <a:t>Rubidium is widely used in high-precision atomic clocks and studies in quantum optics. Besides its availability in a laboratory setting, dipole forbidden transitions in Rubidium are very narrow, thus good for precision measurements. </a:t>
            </a:r>
          </a:p>
          <a:p>
            <a:r>
              <a:rPr lang="en-US" spc="-1" dirty="0">
                <a:solidFill>
                  <a:srgbClr val="000000"/>
                </a:solidFill>
                <a:latin typeface="Arial Narrow"/>
                <a:ea typeface="ＭＳ Ｐゴシック"/>
              </a:rPr>
              <a:t>Light interacts with atoms by acting like an oscillating electric field, “pulling” the electron back and forth, like shaking a tiny charged object.</a:t>
            </a:r>
          </a:p>
          <a:p>
            <a:endParaRPr lang="en-US" dirty="0"/>
          </a:p>
        </p:txBody>
      </p:sp>
      <p:pic>
        <p:nvPicPr>
          <p:cNvPr id="4" name="Picture 2" descr="Atom Diagrams: Electron Configurations of the Elements">
            <a:extLst>
              <a:ext uri="{FF2B5EF4-FFF2-40B4-BE49-F238E27FC236}">
                <a16:creationId xmlns:a16="http://schemas.microsoft.com/office/drawing/2014/main" id="{279B0025-6E0B-C0B7-6314-EDD985ECB5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1807" y="1495425"/>
            <a:ext cx="3583467" cy="36407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55073565-34FC-F494-9A2D-001B0286D7ED}"/>
              </a:ext>
            </a:extLst>
          </p:cNvPr>
          <p:cNvSpPr/>
          <p:nvPr/>
        </p:nvSpPr>
        <p:spPr>
          <a:xfrm>
            <a:off x="7498602" y="1315024"/>
            <a:ext cx="4683873" cy="37566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75991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353CA-7595-A336-D522-BC75BC21F6A7}"/>
              </a:ext>
            </a:extLst>
          </p:cNvPr>
          <p:cNvSpPr>
            <a:spLocks noGrp="1"/>
          </p:cNvSpPr>
          <p:nvPr>
            <p:ph type="title"/>
          </p:nvPr>
        </p:nvSpPr>
        <p:spPr/>
        <p:txBody>
          <a:bodyPr/>
          <a:lstStyle/>
          <a:p>
            <a:r>
              <a:rPr lang="en-US" dirty="0"/>
              <a:t>Experiment</a:t>
            </a:r>
          </a:p>
        </p:txBody>
      </p:sp>
      <p:sp>
        <p:nvSpPr>
          <p:cNvPr id="3" name="Content Placeholder 2">
            <a:extLst>
              <a:ext uri="{FF2B5EF4-FFF2-40B4-BE49-F238E27FC236}">
                <a16:creationId xmlns:a16="http://schemas.microsoft.com/office/drawing/2014/main" id="{5A1419E3-C9BE-A93D-4411-043EAFB472FC}"/>
              </a:ext>
            </a:extLst>
          </p:cNvPr>
          <p:cNvSpPr>
            <a:spLocks noGrp="1"/>
          </p:cNvSpPr>
          <p:nvPr>
            <p:ph idx="1"/>
          </p:nvPr>
        </p:nvSpPr>
        <p:spPr/>
        <p:txBody>
          <a:bodyPr/>
          <a:lstStyle/>
          <a:p>
            <a:r>
              <a:rPr lang="en-US" spc="-1" dirty="0">
                <a:solidFill>
                  <a:srgbClr val="000000"/>
                </a:solidFill>
                <a:latin typeface="Arial Narrow"/>
                <a:ea typeface="ＭＳ Ｐゴシック"/>
              </a:rPr>
              <a:t>In a Dipole-Allowed Transition, the electron’s initial and final states are arranged conveniently. The atom can easily develop a separation of charge. These transitions are strong and quick, shown by bright spectral lines.</a:t>
            </a:r>
          </a:p>
          <a:p>
            <a:r>
              <a:rPr lang="en-US" spc="-1" dirty="0">
                <a:solidFill>
                  <a:srgbClr val="000000"/>
                </a:solidFill>
                <a:latin typeface="Arial Narrow"/>
                <a:ea typeface="ＭＳ Ｐゴシック"/>
              </a:rPr>
              <a:t>In a Dipole-Forbidden Transition, the electron’s initial and final states are arranged in a way that the shaking cancels itself out. This transition is weak or doesn’t happen at first order. </a:t>
            </a:r>
            <a:endParaRPr lang="en-US" spc="-1" dirty="0">
              <a:solidFill>
                <a:srgbClr val="000000"/>
              </a:solidFill>
              <a:latin typeface="Arial"/>
            </a:endParaRPr>
          </a:p>
          <a:p>
            <a:r>
              <a:rPr lang="en-US" spc="-1" dirty="0">
                <a:solidFill>
                  <a:srgbClr val="000000"/>
                </a:solidFill>
                <a:latin typeface="Arial Narrow"/>
                <a:ea typeface="ＭＳ Ｐゴシック"/>
              </a:rPr>
              <a:t>Our experiment is to study this phenomenon using a  laser diode and control circuit. Our goal, however, is to build the laser-circuit system.</a:t>
            </a:r>
            <a:endParaRPr lang="en-US" spc="-1" dirty="0">
              <a:solidFill>
                <a:srgbClr val="000000"/>
              </a:solidFill>
              <a:latin typeface="Arial"/>
            </a:endParaRPr>
          </a:p>
          <a:p>
            <a:endParaRPr lang="en-US" dirty="0"/>
          </a:p>
        </p:txBody>
      </p:sp>
    </p:spTree>
    <p:extLst>
      <p:ext uri="{BB962C8B-B14F-4D97-AF65-F5344CB8AC3E}">
        <p14:creationId xmlns:p14="http://schemas.microsoft.com/office/powerpoint/2010/main" val="365754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F3924AD-2AF1-01D6-3E2A-E51E7243ED2D}"/>
              </a:ext>
            </a:extLst>
          </p:cNvPr>
          <p:cNvSpPr>
            <a:spLocks noGrp="1"/>
          </p:cNvSpPr>
          <p:nvPr>
            <p:ph sz="half" idx="2"/>
          </p:nvPr>
        </p:nvSpPr>
        <p:spPr>
          <a:xfrm>
            <a:off x="6460958" y="695325"/>
            <a:ext cx="5181600" cy="6172200"/>
          </a:xfrm>
        </p:spPr>
        <p:txBody>
          <a:bodyPr>
            <a:normAutofit/>
          </a:bodyPr>
          <a:lstStyle/>
          <a:p>
            <a:r>
              <a:rPr lang="en-US" spc="-1" dirty="0">
                <a:solidFill>
                  <a:srgbClr val="000000"/>
                </a:solidFill>
                <a:latin typeface="Arial Narrow"/>
                <a:ea typeface="Arial"/>
              </a:rPr>
              <a:t>We use a 780nm laser to excite atoms from the 5S state to the 5P3/2 state. </a:t>
            </a:r>
          </a:p>
          <a:p>
            <a:r>
              <a:rPr lang="en-US" spc="-1" dirty="0">
                <a:solidFill>
                  <a:srgbClr val="000000"/>
                </a:solidFill>
                <a:latin typeface="Arial Narrow"/>
                <a:ea typeface="Arial"/>
              </a:rPr>
              <a:t>While a 776nm laser is typically used to reach the 5D state, we instead probe transitions to the 6P1/2 and 6P3/2 states. These can be accessed using lasers at approximately 917nm and 911nm, respectively. </a:t>
            </a:r>
          </a:p>
          <a:p>
            <a:r>
              <a:rPr lang="en-US" spc="-1" dirty="0">
                <a:solidFill>
                  <a:srgbClr val="000000"/>
                </a:solidFill>
                <a:latin typeface="Arial Narrow"/>
                <a:ea typeface="Arial"/>
              </a:rPr>
              <a:t>The 5P3/2 to 6P transitions are dipole-forbidden and occur  through higher order processes like electric quadrupole coupling.</a:t>
            </a:r>
            <a:endParaRPr lang="en-US" spc="-1" dirty="0">
              <a:solidFill>
                <a:srgbClr val="000000"/>
              </a:solidFill>
              <a:latin typeface="Arial"/>
            </a:endParaRPr>
          </a:p>
          <a:p>
            <a:endParaRPr lang="en-US" dirty="0"/>
          </a:p>
        </p:txBody>
      </p:sp>
      <p:pic>
        <p:nvPicPr>
          <p:cNvPr id="5" name="Content Placeholder 4">
            <a:extLst>
              <a:ext uri="{FF2B5EF4-FFF2-40B4-BE49-F238E27FC236}">
                <a16:creationId xmlns:a16="http://schemas.microsoft.com/office/drawing/2014/main" id="{7CBB2A49-369A-08C5-19D1-3FB05CB4E2A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414831"/>
            <a:ext cx="6215644" cy="4143762"/>
          </a:xfrm>
          <a:prstGeom prst="rect">
            <a:avLst/>
          </a:prstGeom>
        </p:spPr>
      </p:pic>
      <p:sp>
        <p:nvSpPr>
          <p:cNvPr id="6" name="Rectangle 5">
            <a:extLst>
              <a:ext uri="{FF2B5EF4-FFF2-40B4-BE49-F238E27FC236}">
                <a16:creationId xmlns:a16="http://schemas.microsoft.com/office/drawing/2014/main" id="{D23A4ECD-6E45-EEB4-1DA7-081D25FF9DB9}"/>
              </a:ext>
            </a:extLst>
          </p:cNvPr>
          <p:cNvSpPr/>
          <p:nvPr/>
        </p:nvSpPr>
        <p:spPr>
          <a:xfrm>
            <a:off x="3534970" y="3779400"/>
            <a:ext cx="1633546" cy="100630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456A3D70-B1C3-19BF-5E65-8CDAB454767F}"/>
              </a:ext>
            </a:extLst>
          </p:cNvPr>
          <p:cNvSpPr txBox="1"/>
          <p:nvPr/>
        </p:nvSpPr>
        <p:spPr>
          <a:xfrm>
            <a:off x="4900558" y="3255739"/>
            <a:ext cx="1078301"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5P3/2</a:t>
            </a:r>
          </a:p>
        </p:txBody>
      </p:sp>
      <p:cxnSp>
        <p:nvCxnSpPr>
          <p:cNvPr id="10" name="Straight Connector 9">
            <a:extLst>
              <a:ext uri="{FF2B5EF4-FFF2-40B4-BE49-F238E27FC236}">
                <a16:creationId xmlns:a16="http://schemas.microsoft.com/office/drawing/2014/main" id="{E77273CB-624C-841C-DD20-025864BB8C20}"/>
              </a:ext>
            </a:extLst>
          </p:cNvPr>
          <p:cNvCxnSpPr>
            <a:cxnSpLocks/>
            <a:endCxn id="7" idx="1"/>
          </p:cNvCxnSpPr>
          <p:nvPr/>
        </p:nvCxnSpPr>
        <p:spPr>
          <a:xfrm>
            <a:off x="1216325" y="3455794"/>
            <a:ext cx="3684233" cy="0"/>
          </a:xfrm>
          <a:prstGeom prst="line">
            <a:avLst/>
          </a:prstGeom>
          <a:ln>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8" name="Rectangle 7">
            <a:extLst>
              <a:ext uri="{FF2B5EF4-FFF2-40B4-BE49-F238E27FC236}">
                <a16:creationId xmlns:a16="http://schemas.microsoft.com/office/drawing/2014/main" id="{A47443C8-2DA2-8E9D-5980-8A830349C75B}"/>
              </a:ext>
            </a:extLst>
          </p:cNvPr>
          <p:cNvSpPr/>
          <p:nvPr/>
        </p:nvSpPr>
        <p:spPr>
          <a:xfrm>
            <a:off x="170267" y="2499421"/>
            <a:ext cx="1934966" cy="100630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72FA830-E3AA-351E-AA5B-36DCFE923982}"/>
              </a:ext>
            </a:extLst>
          </p:cNvPr>
          <p:cNvSpPr/>
          <p:nvPr/>
        </p:nvSpPr>
        <p:spPr>
          <a:xfrm rot="5400000">
            <a:off x="470449" y="3785439"/>
            <a:ext cx="1947046" cy="100630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Arrow Connector 16">
            <a:extLst>
              <a:ext uri="{FF2B5EF4-FFF2-40B4-BE49-F238E27FC236}">
                <a16:creationId xmlns:a16="http://schemas.microsoft.com/office/drawing/2014/main" id="{58E6D4F6-525E-FB2C-5959-4490894D6DFF}"/>
              </a:ext>
            </a:extLst>
          </p:cNvPr>
          <p:cNvCxnSpPr>
            <a:cxnSpLocks/>
          </p:cNvCxnSpPr>
          <p:nvPr/>
        </p:nvCxnSpPr>
        <p:spPr>
          <a:xfrm flipV="1">
            <a:off x="2381693" y="3505728"/>
            <a:ext cx="637954" cy="1756388"/>
          </a:xfrm>
          <a:prstGeom prst="straightConnector1">
            <a:avLst/>
          </a:prstGeom>
          <a:ln>
            <a:solidFill>
              <a:schemeClr val="tx2">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47695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93B3-00AF-68B3-E20B-DD3EFF116937}"/>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1A58B21F-2250-74B5-0697-8577C337D4D2}"/>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67975" y="283884"/>
            <a:ext cx="11256050" cy="5856229"/>
          </a:xfrm>
          <a:prstGeom prst="rect">
            <a:avLst/>
          </a:prstGeom>
        </p:spPr>
      </p:pic>
      <p:sp>
        <p:nvSpPr>
          <p:cNvPr id="5" name="Rectangle 4">
            <a:extLst>
              <a:ext uri="{FF2B5EF4-FFF2-40B4-BE49-F238E27FC236}">
                <a16:creationId xmlns:a16="http://schemas.microsoft.com/office/drawing/2014/main" id="{778E5C1C-1B01-ED54-DC11-A3F64C6DDA3A}"/>
              </a:ext>
            </a:extLst>
          </p:cNvPr>
          <p:cNvSpPr/>
          <p:nvPr/>
        </p:nvSpPr>
        <p:spPr>
          <a:xfrm>
            <a:off x="10469880" y="3977808"/>
            <a:ext cx="1633546" cy="100630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F952C76E-1649-44B6-6D0B-C63E40D52B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7594" y="283884"/>
            <a:ext cx="1892286" cy="1106054"/>
          </a:xfrm>
          <a:prstGeom prst="rect">
            <a:avLst/>
          </a:prstGeom>
        </p:spPr>
      </p:pic>
      <p:cxnSp>
        <p:nvCxnSpPr>
          <p:cNvPr id="15" name="Straight Arrow Connector 14">
            <a:extLst>
              <a:ext uri="{FF2B5EF4-FFF2-40B4-BE49-F238E27FC236}">
                <a16:creationId xmlns:a16="http://schemas.microsoft.com/office/drawing/2014/main" id="{7B6252F8-D767-1EF6-2BB0-84F15E99D5F2}"/>
              </a:ext>
            </a:extLst>
          </p:cNvPr>
          <p:cNvCxnSpPr>
            <a:cxnSpLocks/>
          </p:cNvCxnSpPr>
          <p:nvPr/>
        </p:nvCxnSpPr>
        <p:spPr>
          <a:xfrm flipH="1">
            <a:off x="6400800" y="994649"/>
            <a:ext cx="1765353" cy="1085167"/>
          </a:xfrm>
          <a:prstGeom prst="straightConnector1">
            <a:avLst/>
          </a:prstGeom>
          <a:ln>
            <a:solidFill>
              <a:schemeClr val="tx1">
                <a:lumMod val="95000"/>
                <a:lumOff val="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C08070F5-96C5-BF9F-9E54-AA0BA3727427}"/>
              </a:ext>
            </a:extLst>
          </p:cNvPr>
          <p:cNvSpPr txBox="1"/>
          <p:nvPr/>
        </p:nvSpPr>
        <p:spPr>
          <a:xfrm>
            <a:off x="7897212" y="374688"/>
            <a:ext cx="1544129" cy="461665"/>
          </a:xfrm>
          <a:prstGeom prst="rect">
            <a:avLst/>
          </a:prstGeom>
          <a:noFill/>
        </p:spPr>
        <p:txBody>
          <a:bodyPr wrap="square" rtlCol="0">
            <a:spAutoFit/>
          </a:bodyPr>
          <a:lstStyle/>
          <a:p>
            <a:r>
              <a:rPr lang="en-US" sz="2400" i="1" dirty="0">
                <a:latin typeface="Arial" panose="020B0604020202020204" pitchFamily="34" charset="0"/>
                <a:cs typeface="Arial" panose="020B0604020202020204" pitchFamily="34" charset="0"/>
              </a:rPr>
              <a:t>Diode</a:t>
            </a:r>
          </a:p>
        </p:txBody>
      </p:sp>
    </p:spTree>
    <p:extLst>
      <p:ext uri="{BB962C8B-B14F-4D97-AF65-F5344CB8AC3E}">
        <p14:creationId xmlns:p14="http://schemas.microsoft.com/office/powerpoint/2010/main" val="323294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47102-44E9-F0AC-8AD9-59E86A71065B}"/>
              </a:ext>
            </a:extLst>
          </p:cNvPr>
          <p:cNvSpPr>
            <a:spLocks noGrp="1"/>
          </p:cNvSpPr>
          <p:nvPr>
            <p:ph type="title"/>
          </p:nvPr>
        </p:nvSpPr>
        <p:spPr/>
        <p:txBody>
          <a:bodyPr/>
          <a:lstStyle/>
          <a:p>
            <a:r>
              <a:rPr lang="en-US" dirty="0"/>
              <a:t>Thermal Tuning</a:t>
            </a:r>
          </a:p>
        </p:txBody>
      </p:sp>
      <p:pic>
        <p:nvPicPr>
          <p:cNvPr id="6" name="Content Placeholder 5">
            <a:extLst>
              <a:ext uri="{FF2B5EF4-FFF2-40B4-BE49-F238E27FC236}">
                <a16:creationId xmlns:a16="http://schemas.microsoft.com/office/drawing/2014/main" id="{491B3476-6C24-B763-9DED-18DCFEB6F140}"/>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6771" y="1690688"/>
            <a:ext cx="6019229" cy="4435792"/>
          </a:xfrm>
          <a:prstGeom prst="rect">
            <a:avLst/>
          </a:prstGeom>
        </p:spPr>
      </p:pic>
      <p:sp>
        <p:nvSpPr>
          <p:cNvPr id="4" name="Content Placeholder 3">
            <a:extLst>
              <a:ext uri="{FF2B5EF4-FFF2-40B4-BE49-F238E27FC236}">
                <a16:creationId xmlns:a16="http://schemas.microsoft.com/office/drawing/2014/main" id="{D1D5A25C-33E8-242A-0599-6EDB1BBCD4E7}"/>
              </a:ext>
            </a:extLst>
          </p:cNvPr>
          <p:cNvSpPr>
            <a:spLocks noGrp="1"/>
          </p:cNvSpPr>
          <p:nvPr>
            <p:ph sz="half" idx="2"/>
          </p:nvPr>
        </p:nvSpPr>
        <p:spPr>
          <a:xfrm>
            <a:off x="6172200" y="1690688"/>
            <a:ext cx="5362074" cy="5167312"/>
          </a:xfrm>
        </p:spPr>
        <p:txBody>
          <a:bodyPr>
            <a:normAutofit/>
          </a:bodyPr>
          <a:lstStyle/>
          <a:p>
            <a:r>
              <a:rPr lang="en-US" spc="-1" dirty="0">
                <a:solidFill>
                  <a:srgbClr val="000000"/>
                </a:solidFill>
                <a:latin typeface="Arial Narrow"/>
              </a:rPr>
              <a:t>To ensure our laser diode could reach the target wavelength of 911nm, it needed to be tunable while connected to the control circuit. The temperature of the diode could be adjusted in a temperature-controlled casing. </a:t>
            </a:r>
          </a:p>
          <a:p>
            <a:r>
              <a:rPr lang="en-US" spc="-1" dirty="0">
                <a:solidFill>
                  <a:srgbClr val="000000"/>
                </a:solidFill>
                <a:latin typeface="Arial Narrow"/>
              </a:rPr>
              <a:t>We documented the linear effect of temperature on the wavelength. Using this we ascertained that we could reach the target wavelength for the atomic excitation.  </a:t>
            </a:r>
            <a:endParaRPr lang="en-US" spc="-1" dirty="0">
              <a:solidFill>
                <a:srgbClr val="000000"/>
              </a:solidFill>
              <a:latin typeface="Arial"/>
            </a:endParaRPr>
          </a:p>
          <a:p>
            <a:endParaRPr lang="en-US" dirty="0"/>
          </a:p>
        </p:txBody>
      </p:sp>
    </p:spTree>
    <p:extLst>
      <p:ext uri="{BB962C8B-B14F-4D97-AF65-F5344CB8AC3E}">
        <p14:creationId xmlns:p14="http://schemas.microsoft.com/office/powerpoint/2010/main" val="296401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4320E-9138-21F6-4E56-D3A816EA0F07}"/>
              </a:ext>
            </a:extLst>
          </p:cNvPr>
          <p:cNvSpPr>
            <a:spLocks noGrp="1"/>
          </p:cNvSpPr>
          <p:nvPr>
            <p:ph type="title"/>
          </p:nvPr>
        </p:nvSpPr>
        <p:spPr/>
        <p:txBody>
          <a:bodyPr/>
          <a:lstStyle/>
          <a:p>
            <a:r>
              <a:rPr lang="en-US" dirty="0"/>
              <a:t>Data</a:t>
            </a:r>
          </a:p>
        </p:txBody>
      </p:sp>
      <p:sp>
        <p:nvSpPr>
          <p:cNvPr id="3" name="Content Placeholder 2">
            <a:extLst>
              <a:ext uri="{FF2B5EF4-FFF2-40B4-BE49-F238E27FC236}">
                <a16:creationId xmlns:a16="http://schemas.microsoft.com/office/drawing/2014/main" id="{89668DC1-574B-8B33-AEC6-F54DBFBF8752}"/>
              </a:ext>
            </a:extLst>
          </p:cNvPr>
          <p:cNvSpPr>
            <a:spLocks noGrp="1"/>
          </p:cNvSpPr>
          <p:nvPr>
            <p:ph sz="half" idx="1"/>
          </p:nvPr>
        </p:nvSpPr>
        <p:spPr/>
        <p:txBody>
          <a:bodyPr/>
          <a:lstStyle/>
          <a:p>
            <a:r>
              <a:rPr lang="en-US" spc="-1" dirty="0">
                <a:solidFill>
                  <a:srgbClr val="000000"/>
                </a:solidFill>
                <a:latin typeface="Arial Narrow"/>
              </a:rPr>
              <a:t>With the circuit and diode assembled and connected, we proceeded to test the combined system. We measured the laser diode current during a pulse to confirm the system was functioning properly.</a:t>
            </a:r>
            <a:endParaRPr lang="en-US" spc="-1" dirty="0">
              <a:solidFill>
                <a:srgbClr val="000000"/>
              </a:solidFill>
              <a:latin typeface="Arial"/>
            </a:endParaRPr>
          </a:p>
          <a:p>
            <a:endParaRPr lang="en-US" dirty="0"/>
          </a:p>
        </p:txBody>
      </p:sp>
      <p:pic>
        <p:nvPicPr>
          <p:cNvPr id="5" name="Content Placeholder 4">
            <a:extLst>
              <a:ext uri="{FF2B5EF4-FFF2-40B4-BE49-F238E27FC236}">
                <a16:creationId xmlns:a16="http://schemas.microsoft.com/office/drawing/2014/main" id="{1AA8FF6D-FCA4-D609-BFEE-BC68287A154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19800" y="1825625"/>
            <a:ext cx="5715000" cy="4752988"/>
          </a:xfrm>
          <a:prstGeom prst="rect">
            <a:avLst/>
          </a:prstGeom>
        </p:spPr>
      </p:pic>
    </p:spTree>
    <p:extLst>
      <p:ext uri="{BB962C8B-B14F-4D97-AF65-F5344CB8AC3E}">
        <p14:creationId xmlns:p14="http://schemas.microsoft.com/office/powerpoint/2010/main" val="3372098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DDA58-A8F6-5348-69FD-2C5F22878231}"/>
              </a:ext>
            </a:extLst>
          </p:cNvPr>
          <p:cNvSpPr>
            <a:spLocks noGrp="1"/>
          </p:cNvSpPr>
          <p:nvPr>
            <p:ph type="title"/>
          </p:nvPr>
        </p:nvSpPr>
        <p:spPr/>
        <p:txBody>
          <a:bodyPr/>
          <a:lstStyle/>
          <a:p>
            <a:r>
              <a:rPr lang="en-US" dirty="0"/>
              <a:t>Data</a:t>
            </a:r>
          </a:p>
        </p:txBody>
      </p:sp>
      <p:sp>
        <p:nvSpPr>
          <p:cNvPr id="3" name="Content Placeholder 2">
            <a:extLst>
              <a:ext uri="{FF2B5EF4-FFF2-40B4-BE49-F238E27FC236}">
                <a16:creationId xmlns:a16="http://schemas.microsoft.com/office/drawing/2014/main" id="{1A26B421-2EF9-D5B5-9B4B-7E26BADE642E}"/>
              </a:ext>
            </a:extLst>
          </p:cNvPr>
          <p:cNvSpPr>
            <a:spLocks noGrp="1"/>
          </p:cNvSpPr>
          <p:nvPr>
            <p:ph sz="half" idx="1"/>
          </p:nvPr>
        </p:nvSpPr>
        <p:spPr>
          <a:xfrm>
            <a:off x="838200" y="1825624"/>
            <a:ext cx="5181600" cy="5032375"/>
          </a:xfrm>
        </p:spPr>
        <p:txBody>
          <a:bodyPr>
            <a:normAutofit/>
          </a:bodyPr>
          <a:lstStyle/>
          <a:p>
            <a:r>
              <a:rPr lang="en-US" dirty="0">
                <a:latin typeface="Arial Narrow" panose="020B0606020202030204" pitchFamily="34" charset="0"/>
              </a:rPr>
              <a:t>We collected also the light output pulse on a high-speed photodetector. That (in cyan) together with the drive pulse (in purple) are shown.</a:t>
            </a:r>
          </a:p>
          <a:p>
            <a:pPr marL="0" indent="0">
              <a:buNone/>
            </a:pPr>
            <a:endParaRPr lang="en-US" dirty="0">
              <a:latin typeface="Arial Narrow" panose="020B0606020202030204" pitchFamily="34" charset="0"/>
            </a:endParaRPr>
          </a:p>
          <a:p>
            <a:endParaRPr lang="en-US" dirty="0"/>
          </a:p>
        </p:txBody>
      </p:sp>
      <p:pic>
        <p:nvPicPr>
          <p:cNvPr id="5" name="Content Placeholder 4">
            <a:extLst>
              <a:ext uri="{FF2B5EF4-FFF2-40B4-BE49-F238E27FC236}">
                <a16:creationId xmlns:a16="http://schemas.microsoft.com/office/drawing/2014/main" id="{5A00F542-A9B0-AD59-6B2A-ED9E355F401E}"/>
              </a:ext>
            </a:extLst>
          </p:cNvPr>
          <p:cNvPicPr>
            <a:picLocks noGrp="1"/>
          </p:cNvPicPr>
          <p:nvPr>
            <p:ph sz="half" idx="2"/>
          </p:nvPr>
        </p:nvPicPr>
        <p:blipFill>
          <a:blip r:embed="rId2"/>
          <a:stretch/>
        </p:blipFill>
        <p:spPr>
          <a:xfrm>
            <a:off x="5758950" y="1825624"/>
            <a:ext cx="6081222" cy="4563259"/>
          </a:xfrm>
          <a:prstGeom prst="rect">
            <a:avLst/>
          </a:prstGeom>
          <a:ln w="0">
            <a:noFill/>
          </a:ln>
        </p:spPr>
      </p:pic>
    </p:spTree>
    <p:extLst>
      <p:ext uri="{BB962C8B-B14F-4D97-AF65-F5344CB8AC3E}">
        <p14:creationId xmlns:p14="http://schemas.microsoft.com/office/powerpoint/2010/main" val="505379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CCCD-6E90-97C1-EBBA-F8202CC9C08F}"/>
              </a:ext>
            </a:extLst>
          </p:cNvPr>
          <p:cNvSpPr>
            <a:spLocks noGrp="1"/>
          </p:cNvSpPr>
          <p:nvPr>
            <p:ph type="title"/>
          </p:nvPr>
        </p:nvSpPr>
        <p:spPr/>
        <p:txBody>
          <a:bodyPr/>
          <a:lstStyle/>
          <a:p>
            <a:r>
              <a:rPr lang="en-US" dirty="0"/>
              <a:t>Data</a:t>
            </a:r>
          </a:p>
        </p:txBody>
      </p:sp>
      <p:sp>
        <p:nvSpPr>
          <p:cNvPr id="3" name="Content Placeholder 2">
            <a:extLst>
              <a:ext uri="{FF2B5EF4-FFF2-40B4-BE49-F238E27FC236}">
                <a16:creationId xmlns:a16="http://schemas.microsoft.com/office/drawing/2014/main" id="{549FE43A-3C4C-0CC9-BD15-20153F9C38BC}"/>
              </a:ext>
            </a:extLst>
          </p:cNvPr>
          <p:cNvSpPr>
            <a:spLocks noGrp="1"/>
          </p:cNvSpPr>
          <p:nvPr>
            <p:ph sz="half" idx="1"/>
          </p:nvPr>
        </p:nvSpPr>
        <p:spPr>
          <a:xfrm>
            <a:off x="838200" y="1825624"/>
            <a:ext cx="5181600" cy="5032375"/>
          </a:xfrm>
        </p:spPr>
        <p:txBody>
          <a:bodyPr>
            <a:normAutofit/>
          </a:bodyPr>
          <a:lstStyle/>
          <a:p>
            <a:r>
              <a:rPr lang="en-US" spc="-1" dirty="0">
                <a:solidFill>
                  <a:srgbClr val="000000"/>
                </a:solidFill>
                <a:latin typeface="Arial Narrow"/>
              </a:rPr>
              <a:t>We experimented with different pulse times to see how the total averaged output power of the laser diode varied. In the graph below we changed the circuit drive voltage for three different pulse times. </a:t>
            </a:r>
            <a:endParaRPr lang="en-US" spc="-1" dirty="0">
              <a:solidFill>
                <a:srgbClr val="000000"/>
              </a:solidFill>
              <a:latin typeface="Arial"/>
            </a:endParaRPr>
          </a:p>
          <a:p>
            <a:pPr marL="0" indent="0">
              <a:buNone/>
            </a:pPr>
            <a:endParaRPr lang="en-US" dirty="0"/>
          </a:p>
        </p:txBody>
      </p:sp>
      <p:pic>
        <p:nvPicPr>
          <p:cNvPr id="5" name="Content Placeholder 4">
            <a:extLst>
              <a:ext uri="{FF2B5EF4-FFF2-40B4-BE49-F238E27FC236}">
                <a16:creationId xmlns:a16="http://schemas.microsoft.com/office/drawing/2014/main" id="{092D2EA9-9BC4-9A66-62B6-ECCB6CCAB95C}"/>
              </a:ext>
            </a:extLst>
          </p:cNvPr>
          <p:cNvPicPr>
            <a:picLocks noGrp="1"/>
          </p:cNvPicPr>
          <p:nvPr>
            <p:ph sz="half" idx="2"/>
          </p:nvPr>
        </p:nvPicPr>
        <p:blipFill>
          <a:blip r:embed="rId2"/>
          <a:stretch/>
        </p:blipFill>
        <p:spPr>
          <a:xfrm>
            <a:off x="6172202" y="1825624"/>
            <a:ext cx="5469038" cy="4140680"/>
          </a:xfrm>
          <a:prstGeom prst="rect">
            <a:avLst/>
          </a:prstGeom>
          <a:ln w="0">
            <a:noFill/>
          </a:ln>
        </p:spPr>
      </p:pic>
      <p:sp>
        <p:nvSpPr>
          <p:cNvPr id="6" name="Rectangle 5">
            <a:extLst>
              <a:ext uri="{FF2B5EF4-FFF2-40B4-BE49-F238E27FC236}">
                <a16:creationId xmlns:a16="http://schemas.microsoft.com/office/drawing/2014/main" id="{56B5DA29-EB99-14A2-4382-FBE198CBFC61}"/>
              </a:ext>
            </a:extLst>
          </p:cNvPr>
          <p:cNvSpPr/>
          <p:nvPr/>
        </p:nvSpPr>
        <p:spPr>
          <a:xfrm>
            <a:off x="6172202" y="3681413"/>
            <a:ext cx="173829" cy="7381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5712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2561</TotalTime>
  <Words>472</Words>
  <Application>Microsoft Office PowerPoint</Application>
  <PresentationFormat>Widescreen</PresentationFormat>
  <Paragraphs>25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Arial Narrow</vt:lpstr>
      <vt:lpstr>Candara</vt:lpstr>
      <vt:lpstr>Office Theme</vt:lpstr>
      <vt:lpstr>Laser for Rubidium Quadrupole Transition </vt:lpstr>
      <vt:lpstr>Theory</vt:lpstr>
      <vt:lpstr>Experiment</vt:lpstr>
      <vt:lpstr>PowerPoint Presentation</vt:lpstr>
      <vt:lpstr>PowerPoint Presentation</vt:lpstr>
      <vt:lpstr>Thermal Tuning</vt:lpstr>
      <vt:lpstr>Data</vt:lpstr>
      <vt:lpstr>Data</vt:lpstr>
      <vt:lpstr>Data</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W Gorkos</dc:creator>
  <cp:lastModifiedBy>Joseph W Gorkos</cp:lastModifiedBy>
  <cp:revision>20</cp:revision>
  <dcterms:created xsi:type="dcterms:W3CDTF">2026-04-15T23:20:07Z</dcterms:created>
  <dcterms:modified xsi:type="dcterms:W3CDTF">2026-04-17T18:01:33Z</dcterms:modified>
</cp:coreProperties>
</file>