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sldIdLst>
    <p:sldId id="267" r:id="rId5"/>
    <p:sldId id="268" r:id="rId6"/>
    <p:sldId id="256" r:id="rId7"/>
    <p:sldId id="257" r:id="rId8"/>
    <p:sldId id="258" r:id="rId9"/>
    <p:sldId id="264" r:id="rId10"/>
    <p:sldId id="259" r:id="rId11"/>
    <p:sldId id="260" r:id="rId12"/>
    <p:sldId id="261" r:id="rId13"/>
    <p:sldId id="262" r:id="rId14"/>
    <p:sldId id="263" r:id="rId15"/>
    <p:sldId id="265" r:id="rId16"/>
    <p:sldId id="269" r:id="rId17"/>
    <p:sldId id="273" r:id="rId18"/>
    <p:sldId id="274" r:id="rId19"/>
    <p:sldId id="272" r:id="rId20"/>
  </p:sldIdLst>
  <p:sldSz cx="10080625" cy="5670550"/>
  <p:notesSz cx="7772400" cy="10058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376" autoAdjust="0"/>
    <p:restoredTop sz="94660"/>
  </p:normalViewPr>
  <p:slideViewPr>
    <p:cSldViewPr snapToGrid="0">
      <p:cViewPr varScale="1">
        <p:scale>
          <a:sx n="94" d="100"/>
          <a:sy n="94" d="100"/>
        </p:scale>
        <p:origin x="64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BFBD8431-4E1A-4A42-B0C8-FAD2BB9FD4D9}" type="slidenum">
              <a:t>‹#›</a:t>
            </a:fld>
            <a:endParaRPr/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504000" y="304416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F3C2F055-2437-4619-A920-A840EBAB2197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504000" y="304416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5152680" y="304416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940EA593-F287-407C-B52F-6D2F9BB111CA}" type="slidenum">
              <a:t>‹#›</a:t>
            </a:fld>
            <a:endParaRPr/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3571200" y="13266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6638040" y="132660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504000" y="304416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3571200" y="304416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6638040" y="3044160"/>
            <a:ext cx="292068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1D0E5095-EDEB-4711-A8C1-AA228B31B333}" type="slidenum">
              <a:t>‹#›</a:t>
            </a:fld>
            <a:endParaRPr/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2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F9BA6F11-D6CB-42D5-A3DA-9A604CA5D075}" type="slidenum">
              <a:t>‹#›</a:t>
            </a:fld>
            <a:endParaRPr/>
          </a:p>
        </p:txBody>
      </p:sp>
      <p:sp>
        <p:nvSpPr>
          <p:cNvPr id="3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5F6B6BA8-B68D-407F-9F7A-378231360278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E5BAF38E-19F5-4657-AD3F-35D59CAFC86E}" type="slidenum">
              <a:t>‹#›</a:t>
            </a:fld>
            <a:endParaRPr/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D30839B9-E733-49A0-AE82-A19D6BEA41F0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1640" cy="43884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32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6EB30F20-1B57-4F35-B1E6-D45D8F51679B}" type="slidenum">
              <a:t>‹#›</a:t>
            </a:fld>
            <a:endParaRPr/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504000" y="304416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7F02CEA5-E34D-446F-BA8F-901E3515B15C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3288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5152680" y="304416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F6E053C5-520A-43BC-9B98-C28F7F383D7B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en-US" sz="4400" b="0" strike="noStrike" spc="-1"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504000" y="3044160"/>
            <a:ext cx="9071640" cy="15681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en-US" sz="3200" b="0" strike="noStrike" spc="-1"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lstStyle/>
          <a:p>
            <a:fld id="{9821EB34-0B05-4F53-A275-8FEB721DCD42}" type="slidenum">
              <a:t>‹#›</a:t>
            </a:fld>
            <a:endParaRPr/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r>
              <a:rPr lang="en-US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US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US" sz="2000" b="0" strike="noStrike" spc="-1"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 idx="1"/>
          </p:nvPr>
        </p:nvSpPr>
        <p:spPr>
          <a:xfrm>
            <a:off x="504000" y="5165280"/>
            <a:ext cx="2348280" cy="390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>
              <a:defRPr lang="en-US" sz="1400" b="0" strike="noStrike" spc="-1">
                <a:latin typeface="Times New Roman"/>
              </a:defRPr>
            </a:lvl1pPr>
          </a:lstStyle>
          <a:p>
            <a:r>
              <a:rPr lang="en-US" sz="1400" b="0" strike="noStrike" spc="-1">
                <a:latin typeface="Times New Roman"/>
              </a:rPr>
              <a:t>&lt;date/time&gt;</a:t>
            </a:r>
          </a:p>
        </p:txBody>
      </p:sp>
      <p:sp>
        <p:nvSpPr>
          <p:cNvPr id="3" name="PlaceHolder 4"/>
          <p:cNvSpPr>
            <a:spLocks noGrp="1"/>
          </p:cNvSpPr>
          <p:nvPr>
            <p:ph type="ftr" idx="2"/>
          </p:nvPr>
        </p:nvSpPr>
        <p:spPr>
          <a:xfrm>
            <a:off x="3447360" y="5165280"/>
            <a:ext cx="3195000" cy="390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ctr">
              <a:buNone/>
              <a:defRPr lang="en-US" sz="1400" b="0" strike="noStrike" spc="-1">
                <a:latin typeface="Times New Roman"/>
              </a:defRPr>
            </a:lvl1pPr>
          </a:lstStyle>
          <a:p>
            <a:pPr algn="ctr">
              <a:buNone/>
            </a:pPr>
            <a:r>
              <a:rPr lang="en-US" sz="1400" b="0" strike="noStrike" spc="-1">
                <a:latin typeface="Times New Roman"/>
              </a:rPr>
              <a:t>&lt;footer&gt;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sldNum" idx="3"/>
          </p:nvPr>
        </p:nvSpPr>
        <p:spPr>
          <a:xfrm>
            <a:off x="7227360" y="5165280"/>
            <a:ext cx="2348280" cy="390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Autofit/>
          </a:bodyPr>
          <a:lstStyle>
            <a:lvl1pPr algn="r">
              <a:buNone/>
              <a:defRPr lang="en-US" sz="1400" b="0" strike="noStrike" spc="-1">
                <a:latin typeface="Times New Roman"/>
              </a:defRPr>
            </a:lvl1pPr>
          </a:lstStyle>
          <a:p>
            <a:pPr algn="r">
              <a:buNone/>
            </a:pPr>
            <a:fld id="{E14B83AC-6E4B-4F1C-8FF0-C3D2E4B87558}" type="slidenum">
              <a:rPr lang="en-US" sz="1400" b="0" strike="noStrike" spc="-1">
                <a:latin typeface="Times New Roman"/>
              </a:rPr>
              <a:t>‹#›</a:t>
            </a:fld>
            <a:endParaRPr lang="en-US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E30439A-8A5B-46EC-8283-9B6B031D40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080625" cy="567055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CEAD642-85CF-4750-8432-7C80C901F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53"/>
            <a:ext cx="10080625" cy="5670549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A33EEAE-15D5-4119-8C1E-89D943F91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376635" y="-1422"/>
            <a:ext cx="9715202" cy="5656232"/>
          </a:xfrm>
          <a:prstGeom prst="rect">
            <a:avLst/>
          </a:prstGeom>
          <a:gradFill>
            <a:gsLst>
              <a:gs pos="21000">
                <a:schemeClr val="accent1">
                  <a:lumMod val="50000"/>
                  <a:alpha val="61000"/>
                </a:schemeClr>
              </a:gs>
              <a:gs pos="100000">
                <a:schemeClr val="accent1">
                  <a:alpha val="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0D8B3B-9B80-4025-B934-26DC7D7CD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15682" y="-1067"/>
            <a:ext cx="2983325" cy="5671263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0"/>
                </a:schemeClr>
              </a:gs>
              <a:gs pos="99000">
                <a:srgbClr val="000000">
                  <a:alpha val="41000"/>
                </a:srgbClr>
              </a:gs>
            </a:gsLst>
            <a:lin ang="16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B5A1B09C-1565-46F8-B70F-621C5EB48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5274173">
            <a:off x="5010250" y="644413"/>
            <a:ext cx="4107414" cy="4124515"/>
          </a:xfrm>
          <a:prstGeom prst="ellipse">
            <a:avLst/>
          </a:prstGeom>
          <a:gradFill>
            <a:gsLst>
              <a:gs pos="0">
                <a:schemeClr val="accent1">
                  <a:alpha val="24000"/>
                </a:schemeClr>
              </a:gs>
              <a:gs pos="79000">
                <a:schemeClr val="accent1">
                  <a:lumMod val="60000"/>
                  <a:lumOff val="4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611433-B60F-AAC4-BCEB-B01B8654AC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6691" y="677178"/>
            <a:ext cx="5453927" cy="270258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39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Two-Photon Transition in Rubidium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C516CC8-80AC-446C-A56E-9F54B7210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5220" y="3704327"/>
            <a:ext cx="10070183" cy="1966223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34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311D1C-F97C-95E3-F821-C4B455D44290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1597317" y="3966563"/>
            <a:ext cx="5003301" cy="1026808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r">
              <a:spcBef>
                <a:spcPts val="1000"/>
              </a:spcBef>
              <a:buNone/>
            </a:pPr>
            <a:r>
              <a:rPr lang="en-US" sz="24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Raymond Miller</a:t>
            </a:r>
          </a:p>
          <a:p>
            <a:pPr marL="0" indent="0" algn="r">
              <a:spcBef>
                <a:spcPts val="1000"/>
              </a:spcBef>
              <a:buNone/>
            </a:pPr>
            <a:r>
              <a:rPr lang="en-US" sz="2400" kern="1200" dirty="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Youngstown State University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3947E58-F088-49F1-A3D1-DEA690192E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760446" y="1350020"/>
            <a:ext cx="5670196" cy="2970161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0"/>
                </a:srgb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6323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Picture 84"/>
          <p:cNvPicPr/>
          <p:nvPr/>
        </p:nvPicPr>
        <p:blipFill>
          <a:blip r:embed="rId2"/>
          <a:stretch/>
        </p:blipFill>
        <p:spPr>
          <a:xfrm>
            <a:off x="3179520" y="8280"/>
            <a:ext cx="4251960" cy="5669640"/>
          </a:xfrm>
          <a:prstGeom prst="rect">
            <a:avLst/>
          </a:prstGeom>
          <a:ln w="0">
            <a:noFill/>
          </a:ln>
        </p:spPr>
      </p:pic>
      <p:sp>
        <p:nvSpPr>
          <p:cNvPr id="86" name="TextBox 85"/>
          <p:cNvSpPr txBox="1"/>
          <p:nvPr/>
        </p:nvSpPr>
        <p:spPr>
          <a:xfrm>
            <a:off x="8001000" y="2518740"/>
            <a:ext cx="1713960" cy="6022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1800" b="0" strike="noStrike" spc="-1" dirty="0">
                <a:latin typeface="Arial"/>
              </a:rPr>
              <a:t>Low resolution </a:t>
            </a:r>
          </a:p>
          <a:p>
            <a:r>
              <a:rPr lang="en-US" sz="1800" b="0" strike="noStrike" spc="-1" dirty="0">
                <a:latin typeface="Arial"/>
              </a:rPr>
              <a:t>spectrometer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8001000" y="299880"/>
            <a:ext cx="1954080" cy="346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1800" b="0" strike="noStrike" spc="-1" dirty="0">
                <a:latin typeface="Arial"/>
              </a:rPr>
              <a:t>776nm laser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574020" y="617818"/>
            <a:ext cx="2112030" cy="346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1800" b="0" strike="noStrike" spc="-1" dirty="0">
                <a:latin typeface="Arial"/>
              </a:rPr>
              <a:t>Variable attenuator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7543800" y="3657600"/>
            <a:ext cx="1069200" cy="346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1800" b="0" strike="noStrike" spc="-1">
                <a:latin typeface="Arial"/>
              </a:rPr>
              <a:t>ND filter 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819494" y="3388178"/>
            <a:ext cx="1671975" cy="346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1800" b="0" strike="noStrike" spc="-1" dirty="0">
                <a:latin typeface="Arial"/>
              </a:rPr>
              <a:t>Pickoff pellicle</a:t>
            </a:r>
          </a:p>
        </p:txBody>
      </p:sp>
      <p:sp>
        <p:nvSpPr>
          <p:cNvPr id="2" name="Straight Connector 1">
            <a:extLst>
              <a:ext uri="{FF2B5EF4-FFF2-40B4-BE49-F238E27FC236}">
                <a16:creationId xmlns:a16="http://schemas.microsoft.com/office/drawing/2014/main" id="{1881115E-3B68-5617-F952-F55D1B170351}"/>
              </a:ext>
            </a:extLst>
          </p:cNvPr>
          <p:cNvSpPr/>
          <p:nvPr/>
        </p:nvSpPr>
        <p:spPr>
          <a:xfrm flipH="1">
            <a:off x="7251840" y="556677"/>
            <a:ext cx="1954080" cy="814923"/>
          </a:xfrm>
          <a:prstGeom prst="line">
            <a:avLst/>
          </a:prstGeom>
          <a:ln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Straight Connector 2">
            <a:extLst>
              <a:ext uri="{FF2B5EF4-FFF2-40B4-BE49-F238E27FC236}">
                <a16:creationId xmlns:a16="http://schemas.microsoft.com/office/drawing/2014/main" id="{3CB3425B-E11C-3992-0B4D-5868F06ABBDE}"/>
              </a:ext>
            </a:extLst>
          </p:cNvPr>
          <p:cNvSpPr/>
          <p:nvPr/>
        </p:nvSpPr>
        <p:spPr>
          <a:xfrm>
            <a:off x="2188548" y="1055069"/>
            <a:ext cx="2669201" cy="1279917"/>
          </a:xfrm>
          <a:prstGeom prst="line">
            <a:avLst/>
          </a:prstGeom>
          <a:ln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Straight Connector 3">
            <a:extLst>
              <a:ext uri="{FF2B5EF4-FFF2-40B4-BE49-F238E27FC236}">
                <a16:creationId xmlns:a16="http://schemas.microsoft.com/office/drawing/2014/main" id="{82ABA16E-8267-DB40-5E55-5CBCEDBB883B}"/>
              </a:ext>
            </a:extLst>
          </p:cNvPr>
          <p:cNvSpPr/>
          <p:nvPr/>
        </p:nvSpPr>
        <p:spPr>
          <a:xfrm flipH="1">
            <a:off x="6960742" y="2254499"/>
            <a:ext cx="1954081" cy="296839"/>
          </a:xfrm>
          <a:prstGeom prst="line">
            <a:avLst/>
          </a:prstGeom>
          <a:ln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5" name="Straight Connector 4">
            <a:extLst>
              <a:ext uri="{FF2B5EF4-FFF2-40B4-BE49-F238E27FC236}">
                <a16:creationId xmlns:a16="http://schemas.microsoft.com/office/drawing/2014/main" id="{2325E973-942A-A0BB-43ED-3DACB8971B6B}"/>
              </a:ext>
            </a:extLst>
          </p:cNvPr>
          <p:cNvSpPr/>
          <p:nvPr/>
        </p:nvSpPr>
        <p:spPr>
          <a:xfrm flipH="1" flipV="1">
            <a:off x="6150418" y="3333946"/>
            <a:ext cx="1774532" cy="364532"/>
          </a:xfrm>
          <a:prstGeom prst="line">
            <a:avLst/>
          </a:prstGeom>
          <a:ln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6" name="Straight Connector 5">
            <a:extLst>
              <a:ext uri="{FF2B5EF4-FFF2-40B4-BE49-F238E27FC236}">
                <a16:creationId xmlns:a16="http://schemas.microsoft.com/office/drawing/2014/main" id="{1EBA53F4-839A-ED4A-9434-2E08D64B4B2A}"/>
              </a:ext>
            </a:extLst>
          </p:cNvPr>
          <p:cNvSpPr/>
          <p:nvPr/>
        </p:nvSpPr>
        <p:spPr>
          <a:xfrm flipV="1">
            <a:off x="1412942" y="3257550"/>
            <a:ext cx="2897801" cy="76396"/>
          </a:xfrm>
          <a:prstGeom prst="line">
            <a:avLst/>
          </a:prstGeom>
          <a:ln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Picture 92"/>
          <p:cNvPicPr/>
          <p:nvPr/>
        </p:nvPicPr>
        <p:blipFill>
          <a:blip r:embed="rId2"/>
          <a:stretch/>
        </p:blipFill>
        <p:spPr>
          <a:xfrm>
            <a:off x="3179520" y="262440"/>
            <a:ext cx="4251960" cy="5669640"/>
          </a:xfrm>
          <a:prstGeom prst="rect">
            <a:avLst/>
          </a:prstGeom>
          <a:ln w="0">
            <a:noFill/>
          </a:ln>
        </p:spPr>
      </p:pic>
      <p:sp>
        <p:nvSpPr>
          <p:cNvPr id="94" name="TextBox 93"/>
          <p:cNvSpPr txBox="1"/>
          <p:nvPr/>
        </p:nvSpPr>
        <p:spPr>
          <a:xfrm>
            <a:off x="7772400" y="1198440"/>
            <a:ext cx="1499040" cy="346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1800" b="0" strike="noStrike" spc="-1" dirty="0">
                <a:latin typeface="Arial"/>
              </a:rPr>
              <a:t>776nm laser </a:t>
            </a:r>
          </a:p>
        </p:txBody>
      </p:sp>
      <p:sp>
        <p:nvSpPr>
          <p:cNvPr id="95" name="TextBox 94"/>
          <p:cNvSpPr txBox="1"/>
          <p:nvPr/>
        </p:nvSpPr>
        <p:spPr>
          <a:xfrm>
            <a:off x="22225" y="2534135"/>
            <a:ext cx="2567520" cy="6022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1800" b="0" strike="noStrike" spc="-1" dirty="0">
                <a:latin typeface="Arial"/>
              </a:rPr>
              <a:t>Fan, to carry heat away</a:t>
            </a:r>
          </a:p>
          <a:p>
            <a:r>
              <a:rPr lang="en-US" sz="1800" b="0" strike="noStrike" spc="-1" dirty="0">
                <a:latin typeface="Arial"/>
              </a:rPr>
              <a:t>from the TEC cooler</a:t>
            </a:r>
          </a:p>
        </p:txBody>
      </p:sp>
      <p:sp>
        <p:nvSpPr>
          <p:cNvPr id="2" name="Straight Connector 1">
            <a:extLst>
              <a:ext uri="{FF2B5EF4-FFF2-40B4-BE49-F238E27FC236}">
                <a16:creationId xmlns:a16="http://schemas.microsoft.com/office/drawing/2014/main" id="{3C69D49E-FC04-38C8-7781-9AD3F77B7B79}"/>
              </a:ext>
            </a:extLst>
          </p:cNvPr>
          <p:cNvSpPr/>
          <p:nvPr/>
        </p:nvSpPr>
        <p:spPr>
          <a:xfrm flipV="1">
            <a:off x="1371600" y="2367643"/>
            <a:ext cx="2824843" cy="166491"/>
          </a:xfrm>
          <a:prstGeom prst="line">
            <a:avLst/>
          </a:prstGeom>
          <a:ln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Straight Connector 2">
            <a:extLst>
              <a:ext uri="{FF2B5EF4-FFF2-40B4-BE49-F238E27FC236}">
                <a16:creationId xmlns:a16="http://schemas.microsoft.com/office/drawing/2014/main" id="{1F62AC3D-0A3F-2B60-38D7-D52B18BE243E}"/>
              </a:ext>
            </a:extLst>
          </p:cNvPr>
          <p:cNvSpPr/>
          <p:nvPr/>
        </p:nvSpPr>
        <p:spPr>
          <a:xfrm flipH="1">
            <a:off x="5788479" y="1641022"/>
            <a:ext cx="2232776" cy="563336"/>
          </a:xfrm>
          <a:prstGeom prst="line">
            <a:avLst/>
          </a:prstGeom>
          <a:ln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Picture 101"/>
          <p:cNvPicPr/>
          <p:nvPr/>
        </p:nvPicPr>
        <p:blipFill>
          <a:blip r:embed="rId2"/>
          <a:stretch/>
        </p:blipFill>
        <p:spPr>
          <a:xfrm>
            <a:off x="1526722" y="251279"/>
            <a:ext cx="6833508" cy="5167992"/>
          </a:xfrm>
          <a:prstGeom prst="rect">
            <a:avLst/>
          </a:prstGeom>
          <a:ln w="0">
            <a:noFill/>
          </a:ln>
        </p:spPr>
      </p:pic>
      <p:sp>
        <p:nvSpPr>
          <p:cNvPr id="103" name="TextBox 102"/>
          <p:cNvSpPr txBox="1"/>
          <p:nvPr/>
        </p:nvSpPr>
        <p:spPr>
          <a:xfrm>
            <a:off x="149875" y="155121"/>
            <a:ext cx="1629939" cy="346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1800" b="0" strike="noStrike" spc="-1" dirty="0">
                <a:latin typeface="Arial"/>
              </a:rPr>
              <a:t>All together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FABB624F-BF77-4AE1-B71D-2D681D4731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260" y="0"/>
            <a:ext cx="10078104" cy="567055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440B56-0A69-26F5-87CD-103D69901B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255" r="11687" b="2"/>
          <a:stretch/>
        </p:blipFill>
        <p:spPr>
          <a:xfrm>
            <a:off x="6151161" y="0"/>
            <a:ext cx="3850798" cy="28352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F357D3-BABF-85FF-A024-A4332F07071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3542"/>
          <a:stretch/>
        </p:blipFill>
        <p:spPr>
          <a:xfrm>
            <a:off x="44231" y="352338"/>
            <a:ext cx="5846162" cy="50166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008AC7-5A6E-AEE6-A358-5A4C86B47D0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4503"/>
          <a:stretch/>
        </p:blipFill>
        <p:spPr>
          <a:xfrm>
            <a:off x="6151161" y="2835274"/>
            <a:ext cx="3850800" cy="2767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4955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D939F7-296F-5C7F-3417-8151EDC96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and Goals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E1BFDDF-9B8A-E956-EA0D-12CB1B12A3C2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386555" y="1191155"/>
            <a:ext cx="9071640" cy="3288240"/>
          </a:xfr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1800" dirty="0">
                <a:solidFill>
                  <a:prstClr val="black"/>
                </a:solidFill>
              </a:rPr>
              <a:t>• </a:t>
            </a:r>
            <a:r>
              <a:rPr lang="en-US" sz="2400" dirty="0">
                <a:solidFill>
                  <a:prstClr val="black"/>
                </a:solidFill>
              </a:rPr>
              <a:t>Improve signal strength through better beam alignment and polarization control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•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Repair and integrate the wavemeter to monitor 776 nm wavelength accurately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</a:rPr>
              <a:t>• Optimize data collection for clear resonance detection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2400" dirty="0">
              <a:solidFill>
                <a:prstClr val="black"/>
              </a:solidFill>
              <a:latin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  <a:defRPr/>
            </a:pPr>
            <a:r>
              <a:rPr lang="en-US" sz="2400" dirty="0">
                <a:solidFill>
                  <a:prstClr val="black"/>
                </a:solidFill>
                <a:latin typeface="Arial"/>
              </a:rPr>
              <a:t>Virtual State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551478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D9E0C-9B66-F124-028A-F779AEC820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D281C4-C8F6-5FCE-58DB-F9B8FD64E536}"/>
              </a:ext>
            </a:extLst>
          </p:cNvPr>
          <p:cNvSpPr>
            <a:spLocks noGrp="1"/>
          </p:cNvSpPr>
          <p:nvPr>
            <p:ph type="subTitle"/>
          </p:nvPr>
        </p:nvSpPr>
        <p:spPr>
          <a:xfrm>
            <a:off x="504000" y="1368544"/>
            <a:ext cx="9071640" cy="3288240"/>
          </a:xfrm>
        </p:spPr>
        <p:txBody>
          <a:bodyPr/>
          <a:lstStyle/>
          <a:p>
            <a:r>
              <a:rPr lang="en-US" sz="2000" dirty="0"/>
              <a:t>Beard, River, et al. </a:t>
            </a:r>
            <a:r>
              <a:rPr lang="en-US" sz="2000" i="1" dirty="0"/>
              <a:t>Two-photon rubidium clock detecting 776 nm fluorescence</a:t>
            </a:r>
            <a:r>
              <a:rPr lang="en-US" sz="2000" dirty="0"/>
              <a:t>. Optics Express, vol. 32, no. 4, 2024, pp. 6376–6387. Optical Society of America, https://pubmed.ncbi.nlm.nih.gov/38439422.</a:t>
            </a:r>
          </a:p>
          <a:p>
            <a:r>
              <a:rPr lang="en-US" sz="2000" dirty="0"/>
              <a:t>Ma, </a:t>
            </a:r>
            <a:r>
              <a:rPr lang="en-US" sz="2000" dirty="0" err="1"/>
              <a:t>Weiyong</a:t>
            </a:r>
            <a:r>
              <a:rPr lang="en-US" sz="2000" dirty="0"/>
              <a:t>, et al. </a:t>
            </a:r>
            <a:r>
              <a:rPr lang="en-US" sz="2000" i="1" dirty="0"/>
              <a:t>Experimental study on transit time broadening in rubidium 5S–5D transition</a:t>
            </a:r>
            <a:r>
              <a:rPr lang="en-US" sz="2000" dirty="0"/>
              <a:t>. Applied Optics, vol. 61, no. 16, 2022, pp. 4719–4724. Optical Society of America, https://opg.optica.org/abstract.cfm?uri=ao-61-16-4719.</a:t>
            </a:r>
          </a:p>
        </p:txBody>
      </p:sp>
    </p:spTree>
    <p:extLst>
      <p:ext uri="{BB962C8B-B14F-4D97-AF65-F5344CB8AC3E}">
        <p14:creationId xmlns:p14="http://schemas.microsoft.com/office/powerpoint/2010/main" val="12585265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577D6B2E-37A3-429E-A37C-F30ED64872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0080625" cy="567055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CEAD642-85CF-4750-8432-7C80C901F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9692" y="0"/>
            <a:ext cx="10108697" cy="5678876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A33EEAE-15D5-4119-8C1E-89D943F911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365421" y="-2"/>
            <a:ext cx="9733582" cy="5678879"/>
          </a:xfrm>
          <a:prstGeom prst="rect">
            <a:avLst/>
          </a:prstGeom>
          <a:gradFill>
            <a:gsLst>
              <a:gs pos="21000">
                <a:schemeClr val="accent1">
                  <a:lumMod val="50000"/>
                  <a:alpha val="83000"/>
                </a:schemeClr>
              </a:gs>
              <a:gs pos="100000">
                <a:schemeClr val="accent1"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30D8B3B-9B80-4025-B934-26DC7D7CD2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2567" y="0"/>
            <a:ext cx="2995887" cy="5678878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0"/>
                </a:schemeClr>
              </a:gs>
              <a:gs pos="99000">
                <a:srgbClr val="000000">
                  <a:alpha val="41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064D5D5-227B-4F66-9AEA-46F570E793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13125" y="-2"/>
            <a:ext cx="10115004" cy="5678880"/>
          </a:xfrm>
          <a:prstGeom prst="rect">
            <a:avLst/>
          </a:prstGeom>
          <a:gradFill>
            <a:gsLst>
              <a:gs pos="3000">
                <a:schemeClr val="accent1">
                  <a:lumMod val="75000"/>
                  <a:alpha val="0"/>
                </a:schemeClr>
              </a:gs>
              <a:gs pos="100000">
                <a:srgbClr val="000000">
                  <a:alpha val="73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46B67A4-D328-4747-A82B-65E84FA463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3707651" y="-712476"/>
            <a:ext cx="5673800" cy="7108907"/>
          </a:xfrm>
          <a:prstGeom prst="rect">
            <a:avLst/>
          </a:prstGeom>
          <a:gradFill>
            <a:gsLst>
              <a:gs pos="3000">
                <a:schemeClr val="accent1">
                  <a:lumMod val="75000"/>
                  <a:alpha val="0"/>
                </a:schemeClr>
              </a:gs>
              <a:gs pos="100000">
                <a:srgbClr val="000000">
                  <a:alpha val="27000"/>
                </a:srgb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B5A1B09C-1565-46F8-B70F-621C5EB48A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993193">
            <a:off x="981344" y="900554"/>
            <a:ext cx="4107414" cy="4124515"/>
          </a:xfrm>
          <a:prstGeom prst="ellipse">
            <a:avLst/>
          </a:prstGeom>
          <a:gradFill>
            <a:gsLst>
              <a:gs pos="0">
                <a:schemeClr val="accent1">
                  <a:alpha val="26000"/>
                </a:schemeClr>
              </a:gs>
              <a:gs pos="85000">
                <a:schemeClr val="accent1">
                  <a:lumMod val="60000"/>
                  <a:lumOff val="40000"/>
                  <a:alpha val="0"/>
                </a:schemeClr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CA7193-38A2-0D3F-D016-453E151CA3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8741" y="677178"/>
            <a:ext cx="5644831" cy="2705033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Thank You</a:t>
            </a:r>
            <a:br>
              <a:rPr lang="en-US" sz="3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3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3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br>
              <a:rPr lang="en-US" sz="3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9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Questions?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C516CC8-80AC-446C-A56E-9F54B72104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-2" y="3712655"/>
            <a:ext cx="10101882" cy="1966223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0000"/>
                </a:schemeClr>
              </a:gs>
              <a:gs pos="99000">
                <a:srgbClr val="000000">
                  <a:alpha val="34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03547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diagram of a graph&#10;&#10;AI-generated content may be incorrect.">
            <a:extLst>
              <a:ext uri="{FF2B5EF4-FFF2-40B4-BE49-F238E27FC236}">
                <a16:creationId xmlns:a16="http://schemas.microsoft.com/office/drawing/2014/main" id="{9F0444F3-B7D3-6E4A-BB38-EA98DC93BE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686" y="148281"/>
            <a:ext cx="7792995" cy="532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0638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/>
          <p:cNvPicPr/>
          <p:nvPr/>
        </p:nvPicPr>
        <p:blipFill>
          <a:blip r:embed="rId2"/>
          <a:stretch/>
        </p:blipFill>
        <p:spPr>
          <a:xfrm>
            <a:off x="2939400" y="8280"/>
            <a:ext cx="4251960" cy="5669640"/>
          </a:xfrm>
          <a:prstGeom prst="rect">
            <a:avLst/>
          </a:prstGeom>
          <a:ln w="0">
            <a:noFill/>
          </a:ln>
        </p:spPr>
      </p:pic>
      <p:sp>
        <p:nvSpPr>
          <p:cNvPr id="42" name="TextBox 41"/>
          <p:cNvSpPr txBox="1"/>
          <p:nvPr/>
        </p:nvSpPr>
        <p:spPr>
          <a:xfrm>
            <a:off x="7464600" y="685800"/>
            <a:ext cx="2324880" cy="6022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1800" b="0" strike="noStrike" spc="-1">
                <a:latin typeface="Arial"/>
              </a:rPr>
              <a:t>PID control of 776nm</a:t>
            </a:r>
          </a:p>
          <a:p>
            <a:r>
              <a:rPr lang="en-US" sz="1800" b="0" strike="noStrike" spc="-1">
                <a:latin typeface="Arial"/>
              </a:rPr>
              <a:t>Laser (cooling loop) </a:t>
            </a:r>
          </a:p>
        </p:txBody>
      </p:sp>
      <p:sp>
        <p:nvSpPr>
          <p:cNvPr id="43" name="Straight Connector 42"/>
          <p:cNvSpPr/>
          <p:nvPr/>
        </p:nvSpPr>
        <p:spPr>
          <a:xfrm flipH="1">
            <a:off x="5029200" y="914400"/>
            <a:ext cx="2286000" cy="1600200"/>
          </a:xfrm>
          <a:prstGeom prst="line">
            <a:avLst/>
          </a:prstGeom>
          <a:ln w="0">
            <a:solidFill>
              <a:srgbClr val="FF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44" name="TextBox 43"/>
          <p:cNvSpPr txBox="1"/>
          <p:nvPr/>
        </p:nvSpPr>
        <p:spPr>
          <a:xfrm>
            <a:off x="228600" y="1143000"/>
            <a:ext cx="2120760" cy="8582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1800" b="0" strike="noStrike" spc="-1">
                <a:latin typeface="Arial"/>
              </a:rPr>
              <a:t>IR camera to verify</a:t>
            </a:r>
          </a:p>
          <a:p>
            <a:r>
              <a:rPr lang="en-US" sz="1800" b="0" strike="noStrike" spc="-1">
                <a:latin typeface="Arial"/>
              </a:rPr>
              <a:t>780nm pump is on </a:t>
            </a:r>
          </a:p>
          <a:p>
            <a:r>
              <a:rPr lang="en-US" sz="1800" b="0" strike="noStrike" spc="-1">
                <a:latin typeface="Arial"/>
              </a:rPr>
              <a:t>resonance</a:t>
            </a:r>
          </a:p>
        </p:txBody>
      </p:sp>
      <p:sp>
        <p:nvSpPr>
          <p:cNvPr id="45" name="Straight Connector 44"/>
          <p:cNvSpPr/>
          <p:nvPr/>
        </p:nvSpPr>
        <p:spPr>
          <a:xfrm>
            <a:off x="2286000" y="1600200"/>
            <a:ext cx="1143000" cy="685800"/>
          </a:xfrm>
          <a:prstGeom prst="line">
            <a:avLst/>
          </a:prstGeom>
          <a:ln w="0">
            <a:solidFill>
              <a:srgbClr val="FF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Picture 45"/>
          <p:cNvPicPr/>
          <p:nvPr/>
        </p:nvPicPr>
        <p:blipFill>
          <a:blip r:embed="rId2"/>
          <a:stretch/>
        </p:blipFill>
        <p:spPr>
          <a:xfrm>
            <a:off x="2939400" y="8280"/>
            <a:ext cx="4251960" cy="5669640"/>
          </a:xfrm>
          <a:prstGeom prst="rect">
            <a:avLst/>
          </a:prstGeom>
          <a:ln w="0">
            <a:noFill/>
          </a:ln>
        </p:spPr>
      </p:pic>
      <p:sp>
        <p:nvSpPr>
          <p:cNvPr id="47" name="Straight Connector 46"/>
          <p:cNvSpPr/>
          <p:nvPr/>
        </p:nvSpPr>
        <p:spPr>
          <a:xfrm>
            <a:off x="2743200" y="1143000"/>
            <a:ext cx="1828800" cy="685800"/>
          </a:xfrm>
          <a:prstGeom prst="line">
            <a:avLst/>
          </a:prstGeom>
          <a:ln w="0">
            <a:solidFill>
              <a:srgbClr val="FF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48" name="Straight Connector 47"/>
          <p:cNvSpPr/>
          <p:nvPr/>
        </p:nvSpPr>
        <p:spPr>
          <a:xfrm>
            <a:off x="2057400" y="2057400"/>
            <a:ext cx="1371600" cy="457200"/>
          </a:xfrm>
          <a:prstGeom prst="line">
            <a:avLst/>
          </a:prstGeom>
          <a:ln w="0">
            <a:solidFill>
              <a:srgbClr val="FF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49" name="TextBox 48"/>
          <p:cNvSpPr txBox="1"/>
          <p:nvPr/>
        </p:nvSpPr>
        <p:spPr>
          <a:xfrm>
            <a:off x="685800" y="2010600"/>
            <a:ext cx="1892160" cy="6022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1800" b="0" strike="noStrike" spc="-1">
                <a:latin typeface="Arial"/>
              </a:rPr>
              <a:t>776nm laser </a:t>
            </a:r>
          </a:p>
          <a:p>
            <a:r>
              <a:rPr lang="en-US" sz="1800" b="0" strike="noStrike" spc="-1">
                <a:latin typeface="Arial"/>
              </a:rPr>
              <a:t>current controller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914400" y="685800"/>
            <a:ext cx="1869480" cy="6022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1800" b="0" strike="noStrike" spc="-1">
                <a:latin typeface="Arial"/>
              </a:rPr>
              <a:t>Oscope for data </a:t>
            </a:r>
          </a:p>
          <a:p>
            <a:r>
              <a:rPr lang="en-US" sz="1800" b="0" strike="noStrike" spc="-1">
                <a:latin typeface="Arial"/>
              </a:rPr>
              <a:t>collection </a:t>
            </a:r>
          </a:p>
        </p:txBody>
      </p:sp>
      <p:sp>
        <p:nvSpPr>
          <p:cNvPr id="51" name="Straight Connector 50"/>
          <p:cNvSpPr/>
          <p:nvPr/>
        </p:nvSpPr>
        <p:spPr>
          <a:xfrm flipH="1">
            <a:off x="5715000" y="2057400"/>
            <a:ext cx="2286000" cy="1600200"/>
          </a:xfrm>
          <a:prstGeom prst="line">
            <a:avLst/>
          </a:prstGeom>
          <a:ln w="0">
            <a:solidFill>
              <a:srgbClr val="FF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52" name="TextBox 51"/>
          <p:cNvSpPr txBox="1"/>
          <p:nvPr/>
        </p:nvSpPr>
        <p:spPr>
          <a:xfrm>
            <a:off x="8001000" y="2017440"/>
            <a:ext cx="1614960" cy="85824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1800" b="0" strike="noStrike" spc="-1">
                <a:latin typeface="Arial"/>
              </a:rPr>
              <a:t>780nm laser </a:t>
            </a:r>
          </a:p>
          <a:p>
            <a:r>
              <a:rPr lang="en-US" sz="1800" b="0" strike="noStrike" spc="-1">
                <a:latin typeface="Arial"/>
              </a:rPr>
              <a:t>controller </a:t>
            </a:r>
          </a:p>
          <a:p>
            <a:r>
              <a:rPr lang="en-US" sz="1800" b="0" strike="noStrike" spc="-1">
                <a:latin typeface="Arial"/>
              </a:rPr>
              <a:t>(temp/current)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Picture 54"/>
          <p:cNvPicPr/>
          <p:nvPr/>
        </p:nvPicPr>
        <p:blipFill>
          <a:blip r:embed="rId2"/>
          <a:stretch/>
        </p:blipFill>
        <p:spPr>
          <a:xfrm>
            <a:off x="3179520" y="8280"/>
            <a:ext cx="4251960" cy="5669640"/>
          </a:xfrm>
          <a:prstGeom prst="rect">
            <a:avLst/>
          </a:prstGeom>
          <a:ln w="0">
            <a:noFill/>
          </a:ln>
        </p:spPr>
      </p:pic>
      <p:sp>
        <p:nvSpPr>
          <p:cNvPr id="56" name="TextBox 55"/>
          <p:cNvSpPr txBox="1"/>
          <p:nvPr/>
        </p:nvSpPr>
        <p:spPr>
          <a:xfrm>
            <a:off x="1495041" y="925390"/>
            <a:ext cx="1434960" cy="346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1800" b="0" strike="noStrike" spc="-1" dirty="0">
                <a:latin typeface="Arial"/>
              </a:rPr>
              <a:t>780nm laser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1021281" y="2356992"/>
            <a:ext cx="1191240" cy="346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1800" b="0" strike="noStrike" spc="-1" dirty="0">
                <a:latin typeface="Arial"/>
              </a:rPr>
              <a:t>Chopper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418558" y="3514390"/>
            <a:ext cx="2334240" cy="6022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1800" b="0" strike="noStrike" spc="-1" dirty="0">
                <a:latin typeface="Arial"/>
              </a:rPr>
              <a:t>Reference </a:t>
            </a:r>
          </a:p>
          <a:p>
            <a:r>
              <a:rPr lang="en-US" sz="1800" b="0" strike="noStrike" spc="-1" dirty="0">
                <a:latin typeface="Arial"/>
              </a:rPr>
              <a:t>Signal generation PD</a:t>
            </a:r>
          </a:p>
        </p:txBody>
      </p:sp>
      <p:sp>
        <p:nvSpPr>
          <p:cNvPr id="54" name="Straight Connector 53"/>
          <p:cNvSpPr/>
          <p:nvPr/>
        </p:nvSpPr>
        <p:spPr>
          <a:xfrm>
            <a:off x="2212521" y="1455119"/>
            <a:ext cx="1869622" cy="1100301"/>
          </a:xfrm>
          <a:prstGeom prst="line">
            <a:avLst/>
          </a:prstGeom>
          <a:ln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2" name="Straight Connector 1">
            <a:extLst>
              <a:ext uri="{FF2B5EF4-FFF2-40B4-BE49-F238E27FC236}">
                <a16:creationId xmlns:a16="http://schemas.microsoft.com/office/drawing/2014/main" id="{A4567F8E-11CC-BEAA-A389-2680430FB961}"/>
              </a:ext>
            </a:extLst>
          </p:cNvPr>
          <p:cNvSpPr/>
          <p:nvPr/>
        </p:nvSpPr>
        <p:spPr>
          <a:xfrm>
            <a:off x="1755322" y="3640703"/>
            <a:ext cx="1763486" cy="361556"/>
          </a:xfrm>
          <a:prstGeom prst="line">
            <a:avLst/>
          </a:prstGeom>
          <a:ln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5" name="Straight Connector 4">
            <a:extLst>
              <a:ext uri="{FF2B5EF4-FFF2-40B4-BE49-F238E27FC236}">
                <a16:creationId xmlns:a16="http://schemas.microsoft.com/office/drawing/2014/main" id="{FFBAAE0A-004B-BEE9-3D1D-57571196B011}"/>
              </a:ext>
            </a:extLst>
          </p:cNvPr>
          <p:cNvSpPr/>
          <p:nvPr/>
        </p:nvSpPr>
        <p:spPr>
          <a:xfrm>
            <a:off x="2180930" y="2570866"/>
            <a:ext cx="1995654" cy="1333869"/>
          </a:xfrm>
          <a:prstGeom prst="line">
            <a:avLst/>
          </a:prstGeom>
          <a:ln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traight Connector 96"/>
          <p:cNvSpPr/>
          <p:nvPr/>
        </p:nvSpPr>
        <p:spPr>
          <a:xfrm>
            <a:off x="395416" y="1516680"/>
            <a:ext cx="976184" cy="361106"/>
          </a:xfrm>
          <a:prstGeom prst="line">
            <a:avLst/>
          </a:prstGeom>
          <a:ln w="0">
            <a:solidFill>
              <a:srgbClr val="FF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pic>
        <p:nvPicPr>
          <p:cNvPr id="98" name="Picture 97"/>
          <p:cNvPicPr/>
          <p:nvPr/>
        </p:nvPicPr>
        <p:blipFill>
          <a:blip r:embed="rId2"/>
          <a:srcRect b="20368"/>
          <a:stretch/>
        </p:blipFill>
        <p:spPr>
          <a:xfrm>
            <a:off x="1371599" y="45360"/>
            <a:ext cx="7919357" cy="5514518"/>
          </a:xfrm>
          <a:prstGeom prst="rect">
            <a:avLst/>
          </a:prstGeom>
          <a:ln w="0">
            <a:noFill/>
          </a:ln>
        </p:spPr>
      </p:pic>
      <p:sp>
        <p:nvSpPr>
          <p:cNvPr id="99" name="TextBox 98"/>
          <p:cNvSpPr txBox="1"/>
          <p:nvPr/>
        </p:nvSpPr>
        <p:spPr>
          <a:xfrm>
            <a:off x="81643" y="914400"/>
            <a:ext cx="1374197" cy="6022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1800" b="0" strike="noStrike" spc="-1" dirty="0" err="1">
                <a:latin typeface="Arial"/>
              </a:rPr>
              <a:t>Lockin</a:t>
            </a:r>
            <a:r>
              <a:rPr lang="en-US" sz="1800" b="0" strike="noStrike" spc="-1" dirty="0">
                <a:latin typeface="Arial"/>
              </a:rPr>
              <a:t> </a:t>
            </a:r>
          </a:p>
          <a:p>
            <a:r>
              <a:rPr lang="en-US" sz="1800" b="0" strike="noStrike" spc="-1" dirty="0">
                <a:latin typeface="Arial"/>
              </a:rPr>
              <a:t>Amplifier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Picture 60"/>
          <p:cNvPicPr/>
          <p:nvPr/>
        </p:nvPicPr>
        <p:blipFill>
          <a:blip r:embed="rId2"/>
          <a:stretch/>
        </p:blipFill>
        <p:spPr>
          <a:xfrm>
            <a:off x="3046503" y="0"/>
            <a:ext cx="4251960" cy="5669640"/>
          </a:xfrm>
          <a:prstGeom prst="rect">
            <a:avLst/>
          </a:prstGeom>
          <a:ln w="0">
            <a:noFill/>
          </a:ln>
        </p:spPr>
      </p:pic>
      <p:sp>
        <p:nvSpPr>
          <p:cNvPr id="62" name="TextBox 61"/>
          <p:cNvSpPr txBox="1"/>
          <p:nvPr/>
        </p:nvSpPr>
        <p:spPr>
          <a:xfrm>
            <a:off x="405947" y="635488"/>
            <a:ext cx="2395221" cy="396632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1800" b="0" strike="noStrike" spc="-1" dirty="0">
                <a:latin typeface="Arial"/>
              </a:rPr>
              <a:t>Polarization clean up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798112" y="1536480"/>
            <a:ext cx="2115368" cy="346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1800" b="0" strike="noStrike" spc="-1" dirty="0">
                <a:latin typeface="Arial"/>
              </a:rPr>
              <a:t>Variable attenuator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7543799" y="2372550"/>
            <a:ext cx="2436120" cy="346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1800" b="0" strike="noStrike" spc="-1" dirty="0">
                <a:latin typeface="Arial"/>
              </a:rPr>
              <a:t>Polarizing beam cube 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407663" y="4138432"/>
            <a:ext cx="2610438" cy="60228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1800" b="0" strike="noStrike" spc="-1" dirty="0">
                <a:latin typeface="Arial"/>
              </a:rPr>
              <a:t>776nm transmission</a:t>
            </a:r>
          </a:p>
          <a:p>
            <a:r>
              <a:rPr lang="en-US" sz="1800" b="0" strike="noStrike" spc="-1" dirty="0">
                <a:latin typeface="Arial"/>
              </a:rPr>
              <a:t>PD sensor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7697520" y="1143000"/>
            <a:ext cx="1226044" cy="346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1800" b="0" strike="noStrike" spc="-1" dirty="0">
                <a:latin typeface="Arial"/>
              </a:rPr>
              <a:t>camera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7543799" y="339480"/>
            <a:ext cx="2130879" cy="346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1800" b="0" strike="noStrike" spc="-1" dirty="0">
                <a:latin typeface="Arial"/>
              </a:rPr>
              <a:t>Rb cell/cell heater</a:t>
            </a:r>
          </a:p>
        </p:txBody>
      </p:sp>
      <p:sp>
        <p:nvSpPr>
          <p:cNvPr id="2" name="Straight Connector 1">
            <a:extLst>
              <a:ext uri="{FF2B5EF4-FFF2-40B4-BE49-F238E27FC236}">
                <a16:creationId xmlns:a16="http://schemas.microsoft.com/office/drawing/2014/main" id="{82972431-DF4D-F024-6287-309B0D4044DE}"/>
              </a:ext>
            </a:extLst>
          </p:cNvPr>
          <p:cNvSpPr/>
          <p:nvPr/>
        </p:nvSpPr>
        <p:spPr>
          <a:xfrm flipH="1">
            <a:off x="7431479" y="685801"/>
            <a:ext cx="1347557" cy="57150"/>
          </a:xfrm>
          <a:prstGeom prst="line">
            <a:avLst/>
          </a:prstGeom>
          <a:ln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Straight Connector 2">
            <a:extLst>
              <a:ext uri="{FF2B5EF4-FFF2-40B4-BE49-F238E27FC236}">
                <a16:creationId xmlns:a16="http://schemas.microsoft.com/office/drawing/2014/main" id="{2F2214D8-2AFF-2E22-A026-96464FC5CFCA}"/>
              </a:ext>
            </a:extLst>
          </p:cNvPr>
          <p:cNvSpPr/>
          <p:nvPr/>
        </p:nvSpPr>
        <p:spPr>
          <a:xfrm flipH="1">
            <a:off x="7279457" y="1489320"/>
            <a:ext cx="849086" cy="269420"/>
          </a:xfrm>
          <a:prstGeom prst="line">
            <a:avLst/>
          </a:prstGeom>
          <a:ln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Straight Connector 3">
            <a:extLst>
              <a:ext uri="{FF2B5EF4-FFF2-40B4-BE49-F238E27FC236}">
                <a16:creationId xmlns:a16="http://schemas.microsoft.com/office/drawing/2014/main" id="{036A9C6A-C5DA-7FC7-747D-3FFCBD518C74}"/>
              </a:ext>
            </a:extLst>
          </p:cNvPr>
          <p:cNvSpPr/>
          <p:nvPr/>
        </p:nvSpPr>
        <p:spPr>
          <a:xfrm>
            <a:off x="2856681" y="1809052"/>
            <a:ext cx="2115368" cy="346320"/>
          </a:xfrm>
          <a:prstGeom prst="line">
            <a:avLst/>
          </a:prstGeom>
          <a:ln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5" name="Straight Connector 4">
            <a:extLst>
              <a:ext uri="{FF2B5EF4-FFF2-40B4-BE49-F238E27FC236}">
                <a16:creationId xmlns:a16="http://schemas.microsoft.com/office/drawing/2014/main" id="{14B2118F-3E92-836D-2B3C-1540B6407D95}"/>
              </a:ext>
            </a:extLst>
          </p:cNvPr>
          <p:cNvSpPr/>
          <p:nvPr/>
        </p:nvSpPr>
        <p:spPr>
          <a:xfrm flipH="1" flipV="1">
            <a:off x="6118603" y="2661719"/>
            <a:ext cx="2971800" cy="81644"/>
          </a:xfrm>
          <a:prstGeom prst="line">
            <a:avLst/>
          </a:prstGeom>
          <a:ln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6" name="Straight Connector 5">
            <a:extLst>
              <a:ext uri="{FF2B5EF4-FFF2-40B4-BE49-F238E27FC236}">
                <a16:creationId xmlns:a16="http://schemas.microsoft.com/office/drawing/2014/main" id="{4D949E3D-3BED-FBFD-EDF0-680EF3DAED05}"/>
              </a:ext>
            </a:extLst>
          </p:cNvPr>
          <p:cNvSpPr/>
          <p:nvPr/>
        </p:nvSpPr>
        <p:spPr>
          <a:xfrm>
            <a:off x="1855796" y="4984750"/>
            <a:ext cx="2170881" cy="106134"/>
          </a:xfrm>
          <a:prstGeom prst="line">
            <a:avLst/>
          </a:prstGeom>
          <a:ln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69"/>
          <p:cNvPicPr/>
          <p:nvPr/>
        </p:nvPicPr>
        <p:blipFill>
          <a:blip r:embed="rId2"/>
          <a:stretch/>
        </p:blipFill>
        <p:spPr>
          <a:xfrm>
            <a:off x="3179520" y="8280"/>
            <a:ext cx="4251960" cy="5669640"/>
          </a:xfrm>
          <a:prstGeom prst="rect">
            <a:avLst/>
          </a:prstGeom>
          <a:ln w="0">
            <a:noFill/>
          </a:ln>
        </p:spPr>
      </p:pic>
      <p:sp>
        <p:nvSpPr>
          <p:cNvPr id="71" name="TextBox 70"/>
          <p:cNvSpPr txBox="1"/>
          <p:nvPr/>
        </p:nvSpPr>
        <p:spPr>
          <a:xfrm>
            <a:off x="1096896" y="1455119"/>
            <a:ext cx="1233720" cy="346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1800" b="0" strike="noStrike" spc="-1" dirty="0">
                <a:latin typeface="Arial"/>
              </a:rPr>
              <a:t>IR camera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1639761" y="741240"/>
            <a:ext cx="1145520" cy="346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1800" b="0" strike="noStrike" spc="-1" dirty="0">
                <a:latin typeface="Arial"/>
              </a:rPr>
              <a:t>ND Filter 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7594740" y="914400"/>
            <a:ext cx="2169746" cy="346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1800" b="0" strike="noStrike" spc="-1" dirty="0">
                <a:latin typeface="Arial"/>
              </a:rPr>
              <a:t>Rb cell / cell heater</a:t>
            </a:r>
          </a:p>
        </p:txBody>
      </p:sp>
      <p:sp>
        <p:nvSpPr>
          <p:cNvPr id="2" name="Straight Connector 1">
            <a:extLst>
              <a:ext uri="{FF2B5EF4-FFF2-40B4-BE49-F238E27FC236}">
                <a16:creationId xmlns:a16="http://schemas.microsoft.com/office/drawing/2014/main" id="{ED305122-8835-F8A7-7C15-7938274CC1BB}"/>
              </a:ext>
            </a:extLst>
          </p:cNvPr>
          <p:cNvSpPr/>
          <p:nvPr/>
        </p:nvSpPr>
        <p:spPr>
          <a:xfrm>
            <a:off x="2014007" y="1801439"/>
            <a:ext cx="2177919" cy="790824"/>
          </a:xfrm>
          <a:prstGeom prst="line">
            <a:avLst/>
          </a:prstGeom>
          <a:ln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68" name="Straight Connector 67"/>
          <p:cNvSpPr/>
          <p:nvPr/>
        </p:nvSpPr>
        <p:spPr>
          <a:xfrm flipH="1">
            <a:off x="7347857" y="1363436"/>
            <a:ext cx="1249136" cy="800100"/>
          </a:xfrm>
          <a:prstGeom prst="line">
            <a:avLst/>
          </a:prstGeom>
          <a:ln w="0">
            <a:solidFill>
              <a:srgbClr val="FF0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en-US"/>
          </a:p>
        </p:txBody>
      </p:sp>
      <p:sp>
        <p:nvSpPr>
          <p:cNvPr id="4" name="Straight Connector 3">
            <a:extLst>
              <a:ext uri="{FF2B5EF4-FFF2-40B4-BE49-F238E27FC236}">
                <a16:creationId xmlns:a16="http://schemas.microsoft.com/office/drawing/2014/main" id="{39BA153E-AFEA-7859-1DF3-C2FD651055DA}"/>
              </a:ext>
            </a:extLst>
          </p:cNvPr>
          <p:cNvSpPr/>
          <p:nvPr/>
        </p:nvSpPr>
        <p:spPr>
          <a:xfrm>
            <a:off x="2739166" y="962833"/>
            <a:ext cx="2309975" cy="1372153"/>
          </a:xfrm>
          <a:prstGeom prst="line">
            <a:avLst/>
          </a:prstGeom>
          <a:ln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Picture 75"/>
          <p:cNvPicPr/>
          <p:nvPr/>
        </p:nvPicPr>
        <p:blipFill>
          <a:blip r:embed="rId2"/>
          <a:stretch/>
        </p:blipFill>
        <p:spPr>
          <a:xfrm>
            <a:off x="3179520" y="8280"/>
            <a:ext cx="4251960" cy="5669640"/>
          </a:xfrm>
          <a:prstGeom prst="rect">
            <a:avLst/>
          </a:prstGeom>
          <a:ln w="0">
            <a:noFill/>
          </a:ln>
        </p:spPr>
      </p:pic>
      <p:sp>
        <p:nvSpPr>
          <p:cNvPr id="77" name="TextBox 76"/>
          <p:cNvSpPr txBox="1"/>
          <p:nvPr/>
        </p:nvSpPr>
        <p:spPr>
          <a:xfrm>
            <a:off x="291420" y="78300"/>
            <a:ext cx="2160360" cy="346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1800" b="0" strike="noStrike" spc="-1" dirty="0">
                <a:latin typeface="Arial"/>
              </a:rPr>
              <a:t>From the other side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914400" y="914400"/>
            <a:ext cx="663840" cy="346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1800" b="0" strike="noStrike" spc="-1" dirty="0">
                <a:latin typeface="Arial"/>
              </a:rPr>
              <a:t>PMT</a:t>
            </a:r>
          </a:p>
        </p:txBody>
      </p:sp>
      <p:sp>
        <p:nvSpPr>
          <p:cNvPr id="79" name="TextBox 78"/>
          <p:cNvSpPr txBox="1"/>
          <p:nvPr/>
        </p:nvSpPr>
        <p:spPr>
          <a:xfrm>
            <a:off x="8152183" y="191558"/>
            <a:ext cx="2034000" cy="346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1800" b="0" strike="noStrike" spc="-1" dirty="0">
                <a:latin typeface="Arial"/>
              </a:rPr>
              <a:t>PMT HV supply</a:t>
            </a:r>
          </a:p>
        </p:txBody>
      </p:sp>
      <p:sp>
        <p:nvSpPr>
          <p:cNvPr id="80" name="TextBox 79"/>
          <p:cNvSpPr txBox="1"/>
          <p:nvPr/>
        </p:nvSpPr>
        <p:spPr>
          <a:xfrm>
            <a:off x="7846560" y="1931400"/>
            <a:ext cx="2372400" cy="346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1800" b="0" strike="noStrike" spc="-1" dirty="0">
                <a:latin typeface="Arial"/>
              </a:rPr>
              <a:t>Polarizing beam cube</a:t>
            </a:r>
          </a:p>
        </p:txBody>
      </p:sp>
      <p:sp>
        <p:nvSpPr>
          <p:cNvPr id="81" name="TextBox 80"/>
          <p:cNvSpPr txBox="1"/>
          <p:nvPr/>
        </p:nvSpPr>
        <p:spPr>
          <a:xfrm>
            <a:off x="685800" y="3605040"/>
            <a:ext cx="2034000" cy="346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1800" b="0" strike="noStrike" spc="-1">
                <a:latin typeface="Arial"/>
              </a:rPr>
              <a:t>Fabry-Perot cavity</a:t>
            </a:r>
          </a:p>
        </p:txBody>
      </p:sp>
      <p:sp>
        <p:nvSpPr>
          <p:cNvPr id="82" name="TextBox 81"/>
          <p:cNvSpPr txBox="1"/>
          <p:nvPr/>
        </p:nvSpPr>
        <p:spPr>
          <a:xfrm>
            <a:off x="8159219" y="780352"/>
            <a:ext cx="1287000" cy="346320"/>
          </a:xfrm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t">
            <a:noAutofit/>
          </a:bodyPr>
          <a:lstStyle/>
          <a:p>
            <a:r>
              <a:rPr lang="en-US" sz="1800" b="0" strike="noStrike" spc="-1" dirty="0">
                <a:latin typeface="Arial"/>
              </a:rPr>
              <a:t>waveplate</a:t>
            </a:r>
          </a:p>
        </p:txBody>
      </p:sp>
      <p:sp>
        <p:nvSpPr>
          <p:cNvPr id="2" name="Straight Connector 1">
            <a:extLst>
              <a:ext uri="{FF2B5EF4-FFF2-40B4-BE49-F238E27FC236}">
                <a16:creationId xmlns:a16="http://schemas.microsoft.com/office/drawing/2014/main" id="{A01B1DE9-EFEC-3299-0A83-4D04D62D184E}"/>
              </a:ext>
            </a:extLst>
          </p:cNvPr>
          <p:cNvSpPr/>
          <p:nvPr/>
        </p:nvSpPr>
        <p:spPr>
          <a:xfrm flipV="1">
            <a:off x="2322591" y="3140792"/>
            <a:ext cx="1112298" cy="346320"/>
          </a:xfrm>
          <a:prstGeom prst="line">
            <a:avLst/>
          </a:prstGeom>
          <a:ln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3" name="Straight Connector 2">
            <a:extLst>
              <a:ext uri="{FF2B5EF4-FFF2-40B4-BE49-F238E27FC236}">
                <a16:creationId xmlns:a16="http://schemas.microsoft.com/office/drawing/2014/main" id="{DF5C741F-6A6C-CD65-5303-42CB44F33E24}"/>
              </a:ext>
            </a:extLst>
          </p:cNvPr>
          <p:cNvSpPr/>
          <p:nvPr/>
        </p:nvSpPr>
        <p:spPr>
          <a:xfrm flipV="1">
            <a:off x="1772486" y="1126672"/>
            <a:ext cx="2480751" cy="16328"/>
          </a:xfrm>
          <a:prstGeom prst="line">
            <a:avLst/>
          </a:prstGeom>
          <a:ln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4" name="Straight Connector 3">
            <a:extLst>
              <a:ext uri="{FF2B5EF4-FFF2-40B4-BE49-F238E27FC236}">
                <a16:creationId xmlns:a16="http://schemas.microsoft.com/office/drawing/2014/main" id="{3EF2FD42-AD0E-DED6-BDC2-B60B3E806032}"/>
              </a:ext>
            </a:extLst>
          </p:cNvPr>
          <p:cNvSpPr/>
          <p:nvPr/>
        </p:nvSpPr>
        <p:spPr>
          <a:xfrm flipH="1" flipV="1">
            <a:off x="6417129" y="1693426"/>
            <a:ext cx="1429431" cy="654358"/>
          </a:xfrm>
          <a:prstGeom prst="line">
            <a:avLst/>
          </a:prstGeom>
          <a:ln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5" name="Straight Connector 4">
            <a:extLst>
              <a:ext uri="{FF2B5EF4-FFF2-40B4-BE49-F238E27FC236}">
                <a16:creationId xmlns:a16="http://schemas.microsoft.com/office/drawing/2014/main" id="{4DDB2CB3-ECA2-169D-05E6-883EE4B070C7}"/>
              </a:ext>
            </a:extLst>
          </p:cNvPr>
          <p:cNvSpPr/>
          <p:nvPr/>
        </p:nvSpPr>
        <p:spPr>
          <a:xfrm flipH="1">
            <a:off x="6106883" y="986168"/>
            <a:ext cx="2052335" cy="191141"/>
          </a:xfrm>
          <a:prstGeom prst="line">
            <a:avLst/>
          </a:prstGeom>
          <a:ln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  <p:sp>
        <p:nvSpPr>
          <p:cNvPr id="6" name="Straight Connector 5">
            <a:extLst>
              <a:ext uri="{FF2B5EF4-FFF2-40B4-BE49-F238E27FC236}">
                <a16:creationId xmlns:a16="http://schemas.microsoft.com/office/drawing/2014/main" id="{69FAD68F-5931-EC05-D72B-1E5A6AB436AE}"/>
              </a:ext>
            </a:extLst>
          </p:cNvPr>
          <p:cNvSpPr/>
          <p:nvPr/>
        </p:nvSpPr>
        <p:spPr>
          <a:xfrm flipH="1">
            <a:off x="6881452" y="424619"/>
            <a:ext cx="1277766" cy="11287"/>
          </a:xfrm>
          <a:prstGeom prst="line">
            <a:avLst/>
          </a:prstGeom>
          <a:ln>
            <a:tailEnd type="triangl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89EBE66AA33584EB193579F33015146" ma:contentTypeVersion="15" ma:contentTypeDescription="Create a new document." ma:contentTypeScope="" ma:versionID="02c089fb25b35c68ffc2f5558d2e905d">
  <xsd:schema xmlns:xsd="http://www.w3.org/2001/XMLSchema" xmlns:xs="http://www.w3.org/2001/XMLSchema" xmlns:p="http://schemas.microsoft.com/office/2006/metadata/properties" xmlns:ns3="511ec4f0-d2ab-46a9-9706-0f60294f4875" xmlns:ns4="4e1da9a3-914a-4047-995e-29959f5450a9" targetNamespace="http://schemas.microsoft.com/office/2006/metadata/properties" ma:root="true" ma:fieldsID="fe4d7f2db282a778b693245810fa8250" ns3:_="" ns4:_="">
    <xsd:import namespace="511ec4f0-d2ab-46a9-9706-0f60294f4875"/>
    <xsd:import namespace="4e1da9a3-914a-4047-995e-29959f5450a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earchProperties" minOccurs="0"/>
                <xsd:element ref="ns3:MediaServiceDateTaken" minOccurs="0"/>
                <xsd:element ref="ns3:MediaServiceSystem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11ec4f0-d2ab-46a9-9706-0f60294f487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SystemTags" ma:index="18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1da9a3-914a-4047-995e-29959f5450a9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511ec4f0-d2ab-46a9-9706-0f60294f4875" xsi:nil="true"/>
  </documentManagement>
</p:properties>
</file>

<file path=customXml/itemProps1.xml><?xml version="1.0" encoding="utf-8"?>
<ds:datastoreItem xmlns:ds="http://schemas.openxmlformats.org/officeDocument/2006/customXml" ds:itemID="{F8000E9B-3229-4296-8BAE-8FB5435F309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11ec4f0-d2ab-46a9-9706-0f60294f4875"/>
    <ds:schemaRef ds:uri="4e1da9a3-914a-4047-995e-29959f5450a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56B0AFF-2B94-4A78-866D-C2790BB599A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9F368A3-9247-4046-8AE4-0A91EA4C61A9}">
  <ds:schemaRefs>
    <ds:schemaRef ds:uri="http://www.w3.org/XML/1998/namespace"/>
    <ds:schemaRef ds:uri="http://purl.org/dc/dcmitype/"/>
    <ds:schemaRef ds:uri="http://schemas.microsoft.com/office/infopath/2007/PartnerControls"/>
    <ds:schemaRef ds:uri="http://purl.org/dc/elements/1.1/"/>
    <ds:schemaRef ds:uri="http://schemas.microsoft.com/office/2006/documentManagement/types"/>
    <ds:schemaRef ds:uri="511ec4f0-d2ab-46a9-9706-0f60294f4875"/>
    <ds:schemaRef ds:uri="http://schemas.openxmlformats.org/package/2006/metadata/core-properties"/>
    <ds:schemaRef ds:uri="4e1da9a3-914a-4047-995e-29959f5450a9"/>
    <ds:schemaRef ds:uri="http://schemas.microsoft.com/office/2006/metadata/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514</TotalTime>
  <Words>272</Words>
  <Application>Microsoft Office PowerPoint</Application>
  <PresentationFormat>Custom</PresentationFormat>
  <Paragraphs>57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Symbol</vt:lpstr>
      <vt:lpstr>Times New Roman</vt:lpstr>
      <vt:lpstr>Wingdings</vt:lpstr>
      <vt:lpstr>Office Theme</vt:lpstr>
      <vt:lpstr>Two-Photon Transition in Rubidium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Future and Goals</vt:lpstr>
      <vt:lpstr>References</vt:lpstr>
      <vt:lpstr>Thank You   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raymond miller</dc:creator>
  <dc:description/>
  <cp:lastModifiedBy>Raymond M Miller</cp:lastModifiedBy>
  <cp:revision>10</cp:revision>
  <dcterms:created xsi:type="dcterms:W3CDTF">2025-03-11T09:12:23Z</dcterms:created>
  <dcterms:modified xsi:type="dcterms:W3CDTF">2025-04-18T01:52:11Z</dcterms:modified>
  <dc:language>en-US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0x010100F89EBE66AA33584EB193579F33015146</vt:lpwstr>
  </property>
</Properties>
</file>