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64" r:id="rId3"/>
    <p:sldId id="262" r:id="rId4"/>
    <p:sldId id="291" r:id="rId5"/>
    <p:sldId id="275" r:id="rId6"/>
    <p:sldId id="288" r:id="rId7"/>
    <p:sldId id="292" r:id="rId8"/>
    <p:sldId id="284" r:id="rId9"/>
    <p:sldId id="293" r:id="rId10"/>
    <p:sldId id="278" r:id="rId11"/>
    <p:sldId id="286" r:id="rId12"/>
    <p:sldId id="294" r:id="rId13"/>
    <p:sldId id="295" r:id="rId14"/>
    <p:sldId id="296" r:id="rId15"/>
    <p:sldId id="297" r:id="rId16"/>
  </p:sldIdLst>
  <p:sldSz cx="18288000" cy="10287000"/>
  <p:notesSz cx="6858000" cy="9144000"/>
  <p:embeddedFontLst>
    <p:embeddedFont>
      <p:font typeface="Arimo" panose="020B0604020202020204" charset="0"/>
      <p:regular r:id="rId18"/>
      <p:bold r:id="rId19"/>
      <p:italic r:id="rId20"/>
      <p:boldItalic r:id="rId21"/>
    </p:embeddedFont>
    <p:embeddedFont>
      <p:font typeface="Baskerville Old Face" panose="02020602080505020303" pitchFamily="18" charset="0"/>
      <p:regular r:id="rId22"/>
    </p:embeddedFont>
    <p:embeddedFont>
      <p:font typeface="Michroma" panose="020B0604020202020204" charset="0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6DA5"/>
    <a:srgbClr val="888888"/>
    <a:srgbClr val="9D0238"/>
    <a:srgbClr val="D81E3C"/>
    <a:srgbClr val="FA6A6E"/>
    <a:srgbClr val="EBC2CC"/>
    <a:srgbClr val="121212"/>
    <a:srgbClr val="030100"/>
    <a:srgbClr val="121521"/>
    <a:srgbClr val="4D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2050E-9EE4-C247-960E-022FF78DAA17}" v="33" dt="2025-04-12T03:22:01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3759"/>
  </p:normalViewPr>
  <p:slideViewPr>
    <p:cSldViewPr snapToGrid="0">
      <p:cViewPr varScale="1">
        <p:scale>
          <a:sx n="76" d="100"/>
          <a:sy n="76" d="100"/>
        </p:scale>
        <p:origin x="58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YSU LOGO and GSU LOGO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4511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Artist representation of </a:t>
            </a:r>
            <a:r>
              <a:rPr lang="el-GR" sz="1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ε</a:t>
            </a:r>
            <a:r>
              <a:rPr lang="en-US" sz="1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 Tau star and exoplanet</a:t>
            </a:r>
            <a:endParaRPr lang="en-US" sz="1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529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MESA Isochrones &amp; Stellar Tracks</a:t>
            </a:r>
          </a:p>
          <a:p>
            <a:r>
              <a:rPr lang="en-US" dirty="0">
                <a:solidFill>
                  <a:srgbClr val="444444"/>
                </a:solidFill>
                <a:highlight>
                  <a:srgbClr val="FFFFFF"/>
                </a:highlight>
              </a:rPr>
              <a:t>(MESA) Modules for Experiments in Stellar Astrophysics</a:t>
            </a:r>
            <a:endParaRPr lang="en-US" b="1" dirty="0">
              <a:solidFill>
                <a:srgbClr val="444444"/>
              </a:solidFill>
              <a:highlight>
                <a:srgbClr val="FFFFFF"/>
              </a:highlight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2623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end were looking at the age of the cluster so pinpointing these stars is great instead of aging every last star</a:t>
            </a: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489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models </a:t>
            </a:r>
            <a:r>
              <a:rPr lang="en-US"/>
              <a:t>(refinement) </a:t>
            </a:r>
          </a:p>
        </p:txBody>
      </p:sp>
    </p:spTree>
    <p:extLst>
      <p:ext uri="{BB962C8B-B14F-4D97-AF65-F5344CB8AC3E}">
        <p14:creationId xmlns:p14="http://schemas.microsoft.com/office/powerpoint/2010/main" val="372113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WHY: CURRENT AGE ESTIMATE IS A LARGE RANGE!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Hyades is first rung on the cosmic ladder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Mention classic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Similar in age and internal composition, the differences are mass, similar is important but not the main thing </a:t>
            </a:r>
            <a:endParaRPr dirty="0"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iNfered</a:t>
            </a:r>
            <a:r>
              <a:rPr lang="en-US" dirty="0"/>
              <a:t>, ½ </a:t>
            </a:r>
            <a:r>
              <a:rPr lang="en-US" dirty="0" err="1"/>
              <a:t>miliarcsec</a:t>
            </a:r>
            <a:r>
              <a:rPr lang="en-US" dirty="0"/>
              <a:t>, compare distances!, just near inferred and visible.</a:t>
            </a:r>
            <a:endParaRPr dirty="0"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Mention the model early on (Limb darken disk model, power function)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Elaborate on special </a:t>
            </a:r>
            <a:r>
              <a:rPr lang="en-US" dirty="0" err="1"/>
              <a:t>freq</a:t>
            </a:r>
            <a:r>
              <a:rPr lang="en-US" dirty="0"/>
              <a:t> seen as BASELINE/WAVELEGTH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Visibility also shows how the light is distributed over the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The uncertainty is made from each individual data point (underestimated)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Visibility^2: a measure of the interference of the light between 2 telescopes, and a sample of the </a:t>
            </a:r>
            <a:r>
              <a:rPr lang="en-US" dirty="0" err="1"/>
              <a:t>foria</a:t>
            </a:r>
            <a:r>
              <a:rPr lang="en-US" dirty="0"/>
              <a:t> </a:t>
            </a:r>
            <a:r>
              <a:rPr lang="en-US" dirty="0" err="1"/>
              <a:t>trannnsform</a:t>
            </a:r>
            <a:r>
              <a:rPr lang="en-US" dirty="0"/>
              <a:t> of the source, gives info about the star at a given wavelength and baselines.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BASELINE/WAVELEGTH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Bandwidth smearing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, Visibility^2: a measure of the interference of the light between 2 telescopes, and a sample of the </a:t>
            </a:r>
            <a:r>
              <a:rPr lang="en-US" dirty="0" err="1"/>
              <a:t>foria</a:t>
            </a:r>
            <a:r>
              <a:rPr lang="en-US" dirty="0"/>
              <a:t> </a:t>
            </a:r>
            <a:r>
              <a:rPr lang="en-US" dirty="0" err="1"/>
              <a:t>trannnsform</a:t>
            </a:r>
            <a:r>
              <a:rPr lang="en-US" dirty="0"/>
              <a:t>, gives info about the star at a given wavelength and baselines.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Gives information about the size </a:t>
            </a:r>
            <a:endParaRPr dirty="0"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903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Mention the model early </a:t>
            </a:r>
            <a:r>
              <a:rPr lang="en-US" dirty="0" err="1"/>
              <a:t>onn</a:t>
            </a:r>
            <a:r>
              <a:rPr lang="en-US" dirty="0"/>
              <a:t> (Limb darken disk model)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Elaborate on special </a:t>
            </a:r>
            <a:r>
              <a:rPr lang="en-US" dirty="0" err="1"/>
              <a:t>freq</a:t>
            </a:r>
            <a:r>
              <a:rPr lang="en-US" dirty="0"/>
              <a:t> seen as baseline/wavelength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Banndwith</a:t>
            </a:r>
            <a:r>
              <a:rPr lang="en-US" dirty="0"/>
              <a:t> smearing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, Visibility^2: a measure of the interference of the light between 2 telescopes, and a sample of the </a:t>
            </a:r>
            <a:r>
              <a:rPr lang="en-US" dirty="0" err="1"/>
              <a:t>foria</a:t>
            </a:r>
            <a:r>
              <a:rPr lang="en-US" dirty="0"/>
              <a:t> </a:t>
            </a:r>
            <a:r>
              <a:rPr lang="en-US" dirty="0" err="1"/>
              <a:t>trannnsform</a:t>
            </a:r>
            <a:r>
              <a:rPr lang="en-US" dirty="0"/>
              <a:t>, gives info about the star at a given wavelength and baselines.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Gives information about the size </a:t>
            </a:r>
            <a:endParaRPr dirty="0"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8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Virtual Observatory (SED) Analyzer (</a:t>
            </a:r>
            <a:r>
              <a:rPr lang="en-US" dirty="0" err="1"/>
              <a:t>Spectal</a:t>
            </a:r>
            <a:r>
              <a:rPr lang="en-US" dirty="0"/>
              <a:t> energy distribution)</a:t>
            </a:r>
          </a:p>
        </p:txBody>
      </p:sp>
    </p:spTree>
    <p:extLst>
      <p:ext uri="{BB962C8B-B14F-4D97-AF65-F5344CB8AC3E}">
        <p14:creationId xmlns:p14="http://schemas.microsoft.com/office/powerpoint/2010/main" val="1625081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much energy(flux) over all wavelengths </a:t>
            </a:r>
            <a:endParaRPr dirty="0"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98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2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31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">
            <a:extLst>
              <a:ext uri="{FF2B5EF4-FFF2-40B4-BE49-F238E27FC236}">
                <a16:creationId xmlns:a16="http://schemas.microsoft.com/office/drawing/2014/main" id="{AA2E3227-D466-4941-7DA7-7AE35C4A5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b="25167"/>
          <a:stretch/>
        </p:blipFill>
        <p:spPr>
          <a:xfrm>
            <a:off x="-2" y="-1"/>
            <a:ext cx="18288002" cy="10287001"/>
          </a:xfrm>
          <a:prstGeom prst="rect">
            <a:avLst/>
          </a:prstGeom>
        </p:spPr>
      </p:pic>
      <p:sp>
        <p:nvSpPr>
          <p:cNvPr id="86" name="Google Shape;86;p13"/>
          <p:cNvSpPr txBox="1"/>
          <p:nvPr/>
        </p:nvSpPr>
        <p:spPr>
          <a:xfrm>
            <a:off x="8952615" y="4849931"/>
            <a:ext cx="8076080" cy="226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FFFDFC"/>
                </a:solidFill>
                <a:latin typeface="Baskerville Old Face"/>
                <a:ea typeface="Arimo"/>
                <a:cs typeface="Arimo"/>
                <a:sym typeface="Arimo"/>
              </a:rPr>
              <a:t>Zach </a:t>
            </a:r>
            <a:r>
              <a:rPr lang="en-US" sz="3500" dirty="0">
                <a:solidFill>
                  <a:srgbClr val="FFFDFC"/>
                </a:solidFill>
                <a:latin typeface="Baskerville Old Face"/>
                <a:ea typeface="Arimo"/>
                <a:cs typeface="Arimo"/>
                <a:sym typeface="Arimo"/>
              </a:rPr>
              <a:t>Lao</a:t>
            </a:r>
          </a:p>
          <a:p>
            <a:pPr algn="r">
              <a:lnSpc>
                <a:spcPct val="140000"/>
              </a:lnSpc>
            </a:pPr>
            <a:r>
              <a:rPr lang="en-US" sz="3500" dirty="0">
                <a:solidFill>
                  <a:srgbClr val="FFFDFC"/>
                </a:solidFill>
                <a:latin typeface="Baskerville Old Face"/>
                <a:ea typeface="Arimo"/>
                <a:cs typeface="Arimo"/>
              </a:rPr>
              <a:t>Advisor: Dr. Jeremy Jones</a:t>
            </a:r>
          </a:p>
          <a:p>
            <a:pPr algn="r">
              <a:lnSpc>
                <a:spcPct val="140000"/>
              </a:lnSpc>
            </a:pPr>
            <a:r>
              <a:rPr lang="en-US" sz="3500" dirty="0">
                <a:solidFill>
                  <a:srgbClr val="FFFDFC"/>
                </a:solidFill>
                <a:latin typeface="Baskerville Old Face"/>
                <a:ea typeface="Arimo"/>
                <a:cs typeface="Arimo"/>
              </a:rPr>
              <a:t>NSF: 2050829</a:t>
            </a:r>
            <a:endParaRPr lang="en-US" sz="3500" dirty="0">
              <a:solidFill>
                <a:srgbClr val="FFFDFC"/>
              </a:solidFill>
              <a:latin typeface="Baskerville Old Face" panose="02020602080505020303" pitchFamily="18" charset="77"/>
              <a:ea typeface="Arimo"/>
              <a:cs typeface="Arimo"/>
            </a:endParaRPr>
          </a:p>
        </p:txBody>
      </p:sp>
      <p:grpSp>
        <p:nvGrpSpPr>
          <p:cNvPr id="88" name="Google Shape;88;p13"/>
          <p:cNvGrpSpPr/>
          <p:nvPr/>
        </p:nvGrpSpPr>
        <p:grpSpPr>
          <a:xfrm>
            <a:off x="0" y="2709708"/>
            <a:ext cx="18288000" cy="1323981"/>
            <a:chOff x="0" y="12700"/>
            <a:chExt cx="24384000" cy="1765308"/>
          </a:xfrm>
        </p:grpSpPr>
        <p:cxnSp>
          <p:nvCxnSpPr>
            <p:cNvPr id="89" name="Google Shape;89;p13"/>
            <p:cNvCxnSpPr/>
            <p:nvPr/>
          </p:nvCxnSpPr>
          <p:spPr>
            <a:xfrm>
              <a:off x="0" y="1778008"/>
              <a:ext cx="10208504" cy="0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" name="Google Shape;90;p13"/>
            <p:cNvCxnSpPr/>
            <p:nvPr/>
          </p:nvCxnSpPr>
          <p:spPr>
            <a:xfrm>
              <a:off x="13033344" y="12700"/>
              <a:ext cx="11350656" cy="0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7" name="Google Shape;87;p13"/>
          <p:cNvSpPr txBox="1"/>
          <p:nvPr/>
        </p:nvSpPr>
        <p:spPr>
          <a:xfrm>
            <a:off x="1218836" y="3306124"/>
            <a:ext cx="16742229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DFC"/>
                </a:solidFill>
                <a:latin typeface="Michroma"/>
                <a:ea typeface="Michroma"/>
                <a:cs typeface="Michroma"/>
                <a:sym typeface="Michroma"/>
              </a:rPr>
              <a:t>of the Hyades </a:t>
            </a:r>
            <a:r>
              <a:rPr lang="en-US" sz="5400" b="0" i="0" u="none" strike="noStrike" cap="none">
                <a:solidFill>
                  <a:srgbClr val="FFFDFC"/>
                </a:solidFill>
                <a:latin typeface="Michroma"/>
                <a:ea typeface="Michroma"/>
                <a:cs typeface="Michroma"/>
                <a:sym typeface="Michroma"/>
              </a:rPr>
              <a:t>Cluster</a:t>
            </a:r>
            <a:endParaRPr sz="800"/>
          </a:p>
        </p:txBody>
      </p:sp>
      <p:sp>
        <p:nvSpPr>
          <p:cNvPr id="85" name="Google Shape;85;p13"/>
          <p:cNvSpPr txBox="1"/>
          <p:nvPr/>
        </p:nvSpPr>
        <p:spPr>
          <a:xfrm>
            <a:off x="141561" y="1988901"/>
            <a:ext cx="1474660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FFFDFC"/>
                </a:solidFill>
                <a:latin typeface="Michroma"/>
                <a:ea typeface="Michroma"/>
                <a:cs typeface="Michroma"/>
                <a:sym typeface="Michroma"/>
              </a:rPr>
              <a:t>Pinpointing the age</a:t>
            </a:r>
            <a:endParaRPr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0548C-174A-2196-7F31-1C718B929C75}"/>
              </a:ext>
            </a:extLst>
          </p:cNvPr>
          <p:cNvSpPr txBox="1"/>
          <p:nvPr/>
        </p:nvSpPr>
        <p:spPr>
          <a:xfrm>
            <a:off x="17352335" y="9979223"/>
            <a:ext cx="223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cap="all">
                <a:solidFill>
                  <a:srgbClr val="FFFFFF"/>
                </a:solidFill>
                <a:effectLst/>
                <a:latin typeface="Rubik"/>
              </a:rPr>
              <a:t>RAY BLAIS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F6867-6520-998F-33D6-A6B75175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8642" y="-234399"/>
            <a:ext cx="3160111" cy="3160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EE422-A254-AA7B-C5CB-692B1F126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61" y="7658850"/>
            <a:ext cx="2474261" cy="2474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uild="allAtOnce"/>
      <p:bldP spid="87" grpId="0" build="allAtOnce"/>
      <p:bldP spid="8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iagram of different types of measurement&#10;&#10;Description automatically generated">
            <a:extLst>
              <a:ext uri="{FF2B5EF4-FFF2-40B4-BE49-F238E27FC236}">
                <a16:creationId xmlns:a16="http://schemas.microsoft.com/office/drawing/2014/main" id="{1EA273F1-AA25-E2EA-0EFB-B5B6F988F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66" y="0"/>
            <a:ext cx="16651868" cy="10287000"/>
          </a:xfrm>
          <a:prstGeom prst="rect">
            <a:avLst/>
          </a:prstGeom>
        </p:spPr>
      </p:pic>
      <p:sp>
        <p:nvSpPr>
          <p:cNvPr id="27" name="Google Shape;205;p21">
            <a:extLst>
              <a:ext uri="{FF2B5EF4-FFF2-40B4-BE49-F238E27FC236}">
                <a16:creationId xmlns:a16="http://schemas.microsoft.com/office/drawing/2014/main" id="{FF6C1D75-F30A-BA8B-FADB-91FAD98A49D2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9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02E28F-2644-A930-8FB1-D2F1133CCD78}"/>
              </a:ext>
            </a:extLst>
          </p:cNvPr>
          <p:cNvSpPr/>
          <p:nvPr/>
        </p:nvSpPr>
        <p:spPr>
          <a:xfrm>
            <a:off x="2253166" y="1955801"/>
            <a:ext cx="2520540" cy="4189506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183EF-A8C4-20B7-8259-BAFD3A62E8E1}"/>
              </a:ext>
            </a:extLst>
          </p:cNvPr>
          <p:cNvSpPr/>
          <p:nvPr/>
        </p:nvSpPr>
        <p:spPr>
          <a:xfrm>
            <a:off x="9735982" y="1955801"/>
            <a:ext cx="6721895" cy="4189506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7CBEB3-3754-E13F-5E38-C7274C4F5BD3}"/>
              </a:ext>
            </a:extLst>
          </p:cNvPr>
          <p:cNvSpPr/>
          <p:nvPr/>
        </p:nvSpPr>
        <p:spPr>
          <a:xfrm>
            <a:off x="6709718" y="1955801"/>
            <a:ext cx="3026263" cy="4080667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68592D-EDA4-AFED-5203-7BC279803859}"/>
              </a:ext>
            </a:extLst>
          </p:cNvPr>
          <p:cNvSpPr/>
          <p:nvPr/>
        </p:nvSpPr>
        <p:spPr>
          <a:xfrm>
            <a:off x="4773706" y="4584357"/>
            <a:ext cx="1936011" cy="156095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B4D425-A723-DF9D-D3F3-71C943203EAA}"/>
              </a:ext>
            </a:extLst>
          </p:cNvPr>
          <p:cNvSpPr/>
          <p:nvPr/>
        </p:nvSpPr>
        <p:spPr>
          <a:xfrm>
            <a:off x="6845630" y="6145306"/>
            <a:ext cx="5916616" cy="3941715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F72367-487C-524F-5419-5A8708C2BFC7}"/>
              </a:ext>
            </a:extLst>
          </p:cNvPr>
          <p:cNvSpPr/>
          <p:nvPr/>
        </p:nvSpPr>
        <p:spPr>
          <a:xfrm>
            <a:off x="7875906" y="6064250"/>
            <a:ext cx="45719" cy="81056"/>
          </a:xfrm>
          <a:prstGeom prst="rect">
            <a:avLst/>
          </a:prstGeom>
          <a:solidFill>
            <a:srgbClr val="121212"/>
          </a:solidFill>
          <a:ln>
            <a:solidFill>
              <a:srgbClr val="12121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1E1EFE21-6411-80C6-8766-23EC19EAB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02060" y="6816726"/>
            <a:ext cx="6813617" cy="1758950"/>
          </a:xfrm>
          <a:prstGeom prst="rect">
            <a:avLst/>
          </a:prstGeom>
        </p:spPr>
      </p:pic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83F289-C943-740E-58F2-AAEB668E9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74" r="39506" b="58945"/>
          <a:stretch/>
        </p:blipFill>
        <p:spPr>
          <a:xfrm>
            <a:off x="-7874001" y="-184151"/>
            <a:ext cx="3683000" cy="3162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EFAF4B3-31A2-25FC-E3C4-B2FBBFC150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30" r="27425" b="81603"/>
          <a:stretch/>
        </p:blipFill>
        <p:spPr>
          <a:xfrm>
            <a:off x="-9309102" y="3470274"/>
            <a:ext cx="6553201" cy="17589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32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6 L 1.60174 0.507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7" y="25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1.85185E-6 L 1.59696 -0.5268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44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3056 L 1.58611 0.030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D4B5D"/>
            </a:gs>
            <a:gs pos="46000">
              <a:srgbClr val="121521"/>
            </a:gs>
            <a:gs pos="100000">
              <a:srgbClr val="030100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7703956" cy="10307472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et and the sun in space&#10;&#10;Description automatically generated">
            <a:extLst>
              <a:ext uri="{FF2B5EF4-FFF2-40B4-BE49-F238E27FC236}">
                <a16:creationId xmlns:a16="http://schemas.microsoft.com/office/drawing/2014/main" id="{D6839DFC-CE5C-7AD9-1B68-F72576942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0" t="1" r="595" b="-2"/>
          <a:stretch/>
        </p:blipFill>
        <p:spPr>
          <a:xfrm flipV="1">
            <a:off x="4866468" y="-139485"/>
            <a:ext cx="16815661" cy="10446957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2822F-9F96-9874-9EE9-C01B0A5A5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77" y="2367429"/>
            <a:ext cx="8443966" cy="110799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534"/>
              </a:spcAft>
            </a:pPr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Effective Temperature: 4911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±</a:t>
            </a:r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 29 K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F5FBE-C2E5-A308-5C31-D3E2A9060FC8}"/>
              </a:ext>
            </a:extLst>
          </p:cNvPr>
          <p:cNvSpPr txBox="1"/>
          <p:nvPr/>
        </p:nvSpPr>
        <p:spPr>
          <a:xfrm>
            <a:off x="107576" y="75719"/>
            <a:ext cx="2746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ε</a:t>
            </a:r>
            <a:r>
              <a:rPr lang="en-US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 Tau</a:t>
            </a:r>
            <a:endParaRPr 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F15DB-6478-B668-1CBA-BA1CD23B0AD7}"/>
              </a:ext>
            </a:extLst>
          </p:cNvPr>
          <p:cNvSpPr txBox="1"/>
          <p:nvPr/>
        </p:nvSpPr>
        <p:spPr>
          <a:xfrm>
            <a:off x="107576" y="1277420"/>
            <a:ext cx="742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Distance: 44.7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± 0.6</a:t>
            </a:r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 Parsecs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1DA94-B7DF-23C4-1869-FFB7553C08A7}"/>
              </a:ext>
            </a:extLst>
          </p:cNvPr>
          <p:cNvSpPr txBox="1"/>
          <p:nvPr/>
        </p:nvSpPr>
        <p:spPr>
          <a:xfrm>
            <a:off x="107576" y="1912958"/>
            <a:ext cx="718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  <a:sym typeface="Arimo"/>
              </a:rPr>
              <a:t>Radius: 12.1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± 0.2</a:t>
            </a:r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  <a:sym typeface="Arimo"/>
              </a:rPr>
              <a:t> R</a:t>
            </a:r>
            <a:r>
              <a:rPr lang="en-US" sz="3200" b="0" i="0" u="none" strike="noStrike" cap="none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sym typeface="Arial"/>
              </a:rPr>
              <a:t>☉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AA719-B5DF-5CA5-08D3-1F35BCF15AF1}"/>
              </a:ext>
            </a:extLst>
          </p:cNvPr>
          <p:cNvSpPr txBox="1"/>
          <p:nvPr/>
        </p:nvSpPr>
        <p:spPr>
          <a:xfrm>
            <a:off x="107576" y="3255152"/>
            <a:ext cx="727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  <a:sym typeface="Arimo"/>
              </a:rPr>
              <a:t>Luminosity: 77.4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±  3.6 </a:t>
            </a:r>
            <a:r>
              <a:rPr lang="en-US" sz="3200" b="0" i="0" u="none" strike="noStrike" kern="12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  <a:sym typeface="Arimo"/>
              </a:rPr>
              <a:t>L</a:t>
            </a:r>
            <a:r>
              <a:rPr lang="en-US" sz="3200" b="0" i="0" u="none" strike="noStrike" cap="none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sym typeface="Arial"/>
              </a:rPr>
              <a:t>☉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FBD39-3A3E-B863-80F9-A6BF8B82A78A}"/>
              </a:ext>
            </a:extLst>
          </p:cNvPr>
          <p:cNvSpPr txBox="1"/>
          <p:nvPr/>
        </p:nvSpPr>
        <p:spPr>
          <a:xfrm>
            <a:off x="194602" y="3892643"/>
            <a:ext cx="7856658" cy="211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800" b="1" dirty="0">
                <a:solidFill>
                  <a:schemeClr val="bg1"/>
                </a:solidFill>
                <a:latin typeface="+mn-lt"/>
              </a:rPr>
              <a:t>γ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Tau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Distance: 46.2 ± 0.4 Parsecs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Radius: 11.6 ± 0.1 R</a:t>
            </a:r>
            <a:r>
              <a:rPr lang="en-US" sz="18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☉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Effective Temperature: 5018 ± 27 K</a:t>
            </a:r>
            <a:endParaRPr lang="en-US" sz="18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  <a:sym typeface="Arimo"/>
            </a:endParaRP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Luminosity: 76.6 ± 3.9 L</a:t>
            </a:r>
            <a:r>
              <a:rPr lang="en-US" sz="18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☉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FA58F-9181-A9FA-61ED-D70A076F9902}"/>
              </a:ext>
            </a:extLst>
          </p:cNvPr>
          <p:cNvSpPr txBox="1"/>
          <p:nvPr/>
        </p:nvSpPr>
        <p:spPr>
          <a:xfrm>
            <a:off x="194602" y="6027727"/>
            <a:ext cx="7856658" cy="211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800" b="1" i="0" dirty="0">
                <a:solidFill>
                  <a:schemeClr val="bg1"/>
                </a:solidFill>
                <a:effectLst/>
                <a:latin typeface="+mj-lt"/>
              </a:rPr>
              <a:t>δ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  <a:sym typeface="Arimo"/>
              </a:rPr>
              <a:t>Tau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  <a:sym typeface="Arimo"/>
              </a:rPr>
              <a:t>Distance: 49.2 ± 0.6 Parsecs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Radius: 11.8 ± 0.1 R</a:t>
            </a:r>
            <a:r>
              <a:rPr lang="en-US" sz="18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☉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Effective Temperature: 5017 ± 27 K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Luminosity: 78.9 ± 3.5 L</a:t>
            </a:r>
            <a:r>
              <a:rPr lang="en-US" sz="18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☉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39902-5A9D-7D25-DDD8-EA3D8A9BE88A}"/>
              </a:ext>
            </a:extLst>
          </p:cNvPr>
          <p:cNvSpPr txBox="1"/>
          <p:nvPr/>
        </p:nvSpPr>
        <p:spPr>
          <a:xfrm>
            <a:off x="194602" y="8038281"/>
            <a:ext cx="7856658" cy="211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800" b="1" i="0" dirty="0">
                <a:solidFill>
                  <a:schemeClr val="bg1"/>
                </a:solidFill>
                <a:effectLst/>
                <a:latin typeface="+mn-lt"/>
              </a:rPr>
              <a:t>θ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Tau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Distance: 47.3 ± 0.6 Parsecs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Radius: 10.8 ± 0.2 R</a:t>
            </a:r>
            <a:r>
              <a:rPr lang="en-US" sz="18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☉</a:t>
            </a: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Effective Temperature: 5057 ± 29 K</a:t>
            </a:r>
            <a:endParaRPr lang="en-US" sz="18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  <a:sym typeface="Arimo"/>
            </a:endParaRPr>
          </a:p>
          <a:p>
            <a:pPr>
              <a:lnSpc>
                <a:spcPct val="150000"/>
              </a:lnSpc>
            </a:pPr>
            <a:r>
              <a:rPr lang="en-US" sz="18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  <a:sym typeface="Arimo"/>
              </a:rPr>
              <a:t>Luminosity: 68.6 ± 3.6 L</a:t>
            </a:r>
            <a:r>
              <a:rPr lang="en-US" sz="18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☉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Google Shape;205;p21">
            <a:extLst>
              <a:ext uri="{FF2B5EF4-FFF2-40B4-BE49-F238E27FC236}">
                <a16:creationId xmlns:a16="http://schemas.microsoft.com/office/drawing/2014/main" id="{E21ADB2B-F993-E1E6-FE2B-71C17A69418A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tars in space&#10;&#10;Description automatically generated">
            <a:extLst>
              <a:ext uri="{FF2B5EF4-FFF2-40B4-BE49-F238E27FC236}">
                <a16:creationId xmlns:a16="http://schemas.microsoft.com/office/drawing/2014/main" id="{BC4C3CFA-62E4-581D-6089-A32AF1550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b="25167"/>
          <a:stretch/>
        </p:blipFill>
        <p:spPr>
          <a:xfrm>
            <a:off x="-2" y="-1"/>
            <a:ext cx="18288002" cy="10287001"/>
          </a:xfrm>
          <a:prstGeom prst="rect">
            <a:avLst/>
          </a:prstGeom>
        </p:spPr>
      </p:pic>
      <p:sp>
        <p:nvSpPr>
          <p:cNvPr id="7" name="Google Shape;206;p21">
            <a:extLst>
              <a:ext uri="{FF2B5EF4-FFF2-40B4-BE49-F238E27FC236}">
                <a16:creationId xmlns:a16="http://schemas.microsoft.com/office/drawing/2014/main" id="{2890F8A6-060A-B941-33BC-AD2F426B5FB8}"/>
              </a:ext>
            </a:extLst>
          </p:cNvPr>
          <p:cNvSpPr txBox="1"/>
          <p:nvPr/>
        </p:nvSpPr>
        <p:spPr>
          <a:xfrm rot="20998679">
            <a:off x="278660" y="4096919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Angular Diameters </a:t>
            </a:r>
            <a:endParaRPr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9BCA5CF-6CE8-9337-6003-5E49DF02B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7" r="60644" b="89902"/>
          <a:stretch/>
        </p:blipFill>
        <p:spPr>
          <a:xfrm>
            <a:off x="4548843" y="2226912"/>
            <a:ext cx="6159100" cy="148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 descr="A logo of a hat&#10;&#10;Description automatically generated">
            <a:extLst>
              <a:ext uri="{FF2B5EF4-FFF2-40B4-BE49-F238E27FC236}">
                <a16:creationId xmlns:a16="http://schemas.microsoft.com/office/drawing/2014/main" id="{02EFAA04-736D-808A-A3ED-93BEF483F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4780044"/>
            <a:ext cx="3771900" cy="37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799999" lon="1200000" rev="2039999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16" descr="A blue and black sign&#10;&#10;Description automatically generated">
            <a:extLst>
              <a:ext uri="{FF2B5EF4-FFF2-40B4-BE49-F238E27FC236}">
                <a16:creationId xmlns:a16="http://schemas.microsoft.com/office/drawing/2014/main" id="{47F617AB-E430-FF85-9F3E-8A9668671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409" y="2491498"/>
            <a:ext cx="4876800" cy="166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17" descr="A black text with a star&#10;&#10;Description automatically generated">
            <a:extLst>
              <a:ext uri="{FF2B5EF4-FFF2-40B4-BE49-F238E27FC236}">
                <a16:creationId xmlns:a16="http://schemas.microsoft.com/office/drawing/2014/main" id="{0D92B725-FCD8-0B60-5D71-EB36D2097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28" y="4556946"/>
            <a:ext cx="3762206" cy="3762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400000" lon="0" rev="6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Google Shape;206;p21">
            <a:extLst>
              <a:ext uri="{FF2B5EF4-FFF2-40B4-BE49-F238E27FC236}">
                <a16:creationId xmlns:a16="http://schemas.microsoft.com/office/drawing/2014/main" id="{3D364E81-87F8-B1BD-B4B1-3A9D55E27173}"/>
              </a:ext>
            </a:extLst>
          </p:cNvPr>
          <p:cNvSpPr txBox="1"/>
          <p:nvPr/>
        </p:nvSpPr>
        <p:spPr>
          <a:xfrm rot="198106">
            <a:off x="5504641" y="3612495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Bolometric Flux</a:t>
            </a:r>
            <a:endParaRPr dirty="0"/>
          </a:p>
        </p:txBody>
      </p:sp>
      <p:sp>
        <p:nvSpPr>
          <p:cNvPr id="20" name="Google Shape;206;p21">
            <a:extLst>
              <a:ext uri="{FF2B5EF4-FFF2-40B4-BE49-F238E27FC236}">
                <a16:creationId xmlns:a16="http://schemas.microsoft.com/office/drawing/2014/main" id="{A38063C6-7E97-9A02-41C2-611EC94B9CE9}"/>
              </a:ext>
            </a:extLst>
          </p:cNvPr>
          <p:cNvSpPr txBox="1"/>
          <p:nvPr/>
        </p:nvSpPr>
        <p:spPr>
          <a:xfrm rot="535979">
            <a:off x="9497860" y="4621389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Parallax</a:t>
            </a:r>
            <a:endParaRPr dirty="0"/>
          </a:p>
        </p:txBody>
      </p:sp>
      <p:sp>
        <p:nvSpPr>
          <p:cNvPr id="21" name="Google Shape;206;p21">
            <a:extLst>
              <a:ext uri="{FF2B5EF4-FFF2-40B4-BE49-F238E27FC236}">
                <a16:creationId xmlns:a16="http://schemas.microsoft.com/office/drawing/2014/main" id="{4F0D12E9-E7E5-6089-5B32-4211F0D18D05}"/>
              </a:ext>
            </a:extLst>
          </p:cNvPr>
          <p:cNvSpPr txBox="1"/>
          <p:nvPr/>
        </p:nvSpPr>
        <p:spPr>
          <a:xfrm rot="176930">
            <a:off x="12857161" y="4017763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Age Estimation</a:t>
            </a:r>
            <a:endParaRPr dirty="0"/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3344895A-9FA9-C774-3DC9-29755D817C01}"/>
              </a:ext>
            </a:extLst>
          </p:cNvPr>
          <p:cNvSpPr/>
          <p:nvPr/>
        </p:nvSpPr>
        <p:spPr>
          <a:xfrm rot="4549315" flipH="1">
            <a:off x="5276112" y="4554278"/>
            <a:ext cx="1801500" cy="18358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2384"/>
            </a:avLst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A363DA8B-EBF2-EC21-AE8F-648F8EC78493}"/>
              </a:ext>
            </a:extLst>
          </p:cNvPr>
          <p:cNvSpPr/>
          <p:nvPr/>
        </p:nvSpPr>
        <p:spPr>
          <a:xfrm rot="10995015" flipH="1">
            <a:off x="7303725" y="4552581"/>
            <a:ext cx="1801500" cy="18358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2384"/>
            </a:avLst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DA2A4882-70E0-91D2-D220-52689F21DBAC}"/>
              </a:ext>
            </a:extLst>
          </p:cNvPr>
          <p:cNvSpPr/>
          <p:nvPr/>
        </p:nvSpPr>
        <p:spPr>
          <a:xfrm rot="5166508" flipH="1">
            <a:off x="13724246" y="5018295"/>
            <a:ext cx="1801500" cy="18358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2384"/>
            </a:avLst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Google Shape;205;p21">
            <a:extLst>
              <a:ext uri="{FF2B5EF4-FFF2-40B4-BE49-F238E27FC236}">
                <a16:creationId xmlns:a16="http://schemas.microsoft.com/office/drawing/2014/main" id="{13C1145F-0494-1C2C-9240-3F8F7D81867E}"/>
              </a:ext>
            </a:extLst>
          </p:cNvPr>
          <p:cNvSpPr txBox="1"/>
          <p:nvPr/>
        </p:nvSpPr>
        <p:spPr>
          <a:xfrm>
            <a:off x="17830800" y="0"/>
            <a:ext cx="456285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of a bird&#10;&#10;Description automatically generated with medium confidence">
            <a:extLst>
              <a:ext uri="{FF2B5EF4-FFF2-40B4-BE49-F238E27FC236}">
                <a16:creationId xmlns:a16="http://schemas.microsoft.com/office/drawing/2014/main" id="{0C3C37D8-723B-451C-308C-4FF421D9F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929" t="5554" r="8611"/>
          <a:stretch/>
        </p:blipFill>
        <p:spPr>
          <a:xfrm>
            <a:off x="112733" y="2379944"/>
            <a:ext cx="10223187" cy="7709929"/>
          </a:xfrm>
          <a:prstGeom prst="rect">
            <a:avLst/>
          </a:prstGeom>
        </p:spPr>
      </p:pic>
      <p:pic>
        <p:nvPicPr>
          <p:cNvPr id="2" name="Google Shape;225;p23">
            <a:extLst>
              <a:ext uri="{FF2B5EF4-FFF2-40B4-BE49-F238E27FC236}">
                <a16:creationId xmlns:a16="http://schemas.microsoft.com/office/drawing/2014/main" id="{47D81FC1-3B1E-E810-8455-3705345ED0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8549" b="10680"/>
          <a:stretch/>
        </p:blipFill>
        <p:spPr>
          <a:xfrm>
            <a:off x="0" y="0"/>
            <a:ext cx="18288000" cy="212365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3917539" y="496912"/>
            <a:ext cx="11247311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DFC"/>
                </a:solidFill>
                <a:latin typeface="Michroma"/>
                <a:sym typeface="Michroma"/>
              </a:rPr>
              <a:t>MIST – Age Estimation</a:t>
            </a:r>
            <a:endParaRPr/>
          </a:p>
        </p:txBody>
      </p:sp>
      <p:sp>
        <p:nvSpPr>
          <p:cNvPr id="3" name="Google Shape;205;p21">
            <a:extLst>
              <a:ext uri="{FF2B5EF4-FFF2-40B4-BE49-F238E27FC236}">
                <a16:creationId xmlns:a16="http://schemas.microsoft.com/office/drawing/2014/main" id="{4D078F62-976D-D691-CDA8-A006757C08A9}"/>
              </a:ext>
            </a:extLst>
          </p:cNvPr>
          <p:cNvSpPr txBox="1"/>
          <p:nvPr/>
        </p:nvSpPr>
        <p:spPr>
          <a:xfrm>
            <a:off x="17835154" y="0"/>
            <a:ext cx="457543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12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CF4244-ED01-10BD-4313-62EC815A6D60}"/>
              </a:ext>
            </a:extLst>
          </p:cNvPr>
          <p:cNvSpPr/>
          <p:nvPr/>
        </p:nvSpPr>
        <p:spPr>
          <a:xfrm>
            <a:off x="8462874" y="4687261"/>
            <a:ext cx="611970" cy="4562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Slide Zoom 26">
                <a:extLst>
                  <a:ext uri="{FF2B5EF4-FFF2-40B4-BE49-F238E27FC236}">
                    <a16:creationId xmlns:a16="http://schemas.microsoft.com/office/drawing/2014/main" id="{DC6E9A35-1145-A8B2-DA49-318CCC3870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5487491"/>
                  </p:ext>
                </p:extLst>
              </p:nvPr>
            </p:nvGraphicFramePr>
            <p:xfrm>
              <a:off x="10248900" y="3969490"/>
              <a:ext cx="8775992" cy="4936495"/>
            </p:xfrm>
            <a:graphic>
              <a:graphicData uri="http://schemas.microsoft.com/office/powerpoint/2016/slidezoom">
                <pslz:sldZm>
                  <pslz:sldZmObj sldId="296" cId="3385156866">
                    <pslz:zmPr id="{0B5E9705-855B-744B-AE64-1DF6BD110F1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775992" cy="493649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Slide Zoom 26">
                <a:extLst>
                  <a:ext uri="{FF2B5EF4-FFF2-40B4-BE49-F238E27FC236}">
                    <a16:creationId xmlns:a16="http://schemas.microsoft.com/office/drawing/2014/main" id="{DC6E9A35-1145-A8B2-DA49-318CCC3870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48900" y="3969490"/>
                <a:ext cx="8775992" cy="493649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831520-8131-86EE-04CD-4B3F20ABB434}"/>
              </a:ext>
            </a:extLst>
          </p:cNvPr>
          <p:cNvCxnSpPr>
            <a:cxnSpLocks/>
          </p:cNvCxnSpPr>
          <p:nvPr/>
        </p:nvCxnSpPr>
        <p:spPr>
          <a:xfrm flipV="1">
            <a:off x="9074844" y="3969490"/>
            <a:ext cx="1942201" cy="71777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71B884-FB0D-BC99-848F-B74A51B9D9EF}"/>
              </a:ext>
            </a:extLst>
          </p:cNvPr>
          <p:cNvCxnSpPr>
            <a:cxnSpLocks/>
          </p:cNvCxnSpPr>
          <p:nvPr/>
        </p:nvCxnSpPr>
        <p:spPr>
          <a:xfrm>
            <a:off x="9074844" y="5143500"/>
            <a:ext cx="1942201" cy="376248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08530B8-24FF-CEBF-F515-80A78C2F43C0}"/>
              </a:ext>
            </a:extLst>
          </p:cNvPr>
          <p:cNvSpPr/>
          <p:nvPr/>
        </p:nvSpPr>
        <p:spPr>
          <a:xfrm>
            <a:off x="11017045" y="3969490"/>
            <a:ext cx="7055869" cy="4936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 of age&#10;&#10;Description automatically generated with medium confidence">
            <a:extLst>
              <a:ext uri="{FF2B5EF4-FFF2-40B4-BE49-F238E27FC236}">
                <a16:creationId xmlns:a16="http://schemas.microsoft.com/office/drawing/2014/main" id="{DBA142AF-9DE7-5F26-29E7-08F4AAC7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248"/>
          <a:stretch/>
        </p:blipFill>
        <p:spPr>
          <a:xfrm>
            <a:off x="1168516" y="0"/>
            <a:ext cx="15875912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9DB34-3C4A-2FDA-8912-25BB0A091F5C}"/>
              </a:ext>
            </a:extLst>
          </p:cNvPr>
          <p:cNvSpPr txBox="1"/>
          <p:nvPr/>
        </p:nvSpPr>
        <p:spPr>
          <a:xfrm>
            <a:off x="3503044" y="880883"/>
            <a:ext cx="4225111" cy="2597827"/>
          </a:xfrm>
          <a:prstGeom prst="rect">
            <a:avLst/>
          </a:prstGeom>
          <a:solidFill>
            <a:srgbClr val="9C6DA5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Age of Giants: ~550 million years old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Age of Hyades Cluster: 500-600 million years old</a:t>
            </a:r>
          </a:p>
        </p:txBody>
      </p:sp>
      <p:sp>
        <p:nvSpPr>
          <p:cNvPr id="7" name="Google Shape;205;p21">
            <a:extLst>
              <a:ext uri="{FF2B5EF4-FFF2-40B4-BE49-F238E27FC236}">
                <a16:creationId xmlns:a16="http://schemas.microsoft.com/office/drawing/2014/main" id="{4A2CEA06-1E8B-4D94-29AE-7CC5D33A6405}"/>
              </a:ext>
            </a:extLst>
          </p:cNvPr>
          <p:cNvSpPr txBox="1"/>
          <p:nvPr/>
        </p:nvSpPr>
        <p:spPr>
          <a:xfrm>
            <a:off x="17835154" y="0"/>
            <a:ext cx="457543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chemeClr val="tx1"/>
                </a:solidFill>
                <a:latin typeface="Arimo"/>
                <a:ea typeface="Arimo"/>
                <a:cs typeface="Arimo"/>
                <a:sym typeface="Arimo"/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4AA45-2C40-8936-941E-87A288D29E42}"/>
              </a:ext>
            </a:extLst>
          </p:cNvPr>
          <p:cNvSpPr/>
          <p:nvPr/>
        </p:nvSpPr>
        <p:spPr>
          <a:xfrm>
            <a:off x="3355560" y="748148"/>
            <a:ext cx="4490582" cy="285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816E7-E99A-8AD2-C378-85E9A1A52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568" y="138024"/>
            <a:ext cx="8006032" cy="197864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9600" dirty="0">
                <a:solidFill>
                  <a:srgbClr val="FFFDFC"/>
                </a:solidFill>
                <a:latin typeface="Michroma"/>
              </a:rPr>
              <a:t>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89107-4F6C-FFEB-8CE8-C3C7A7E66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9226" y="1608667"/>
            <a:ext cx="15392400" cy="7044266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marL="711200" indent="-685800" algn="l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dirty="0"/>
              <a:t>Find Angular Diameter, Bolometric Flux, Parallax</a:t>
            </a:r>
          </a:p>
          <a:p>
            <a:pPr marL="711200" indent="-685800" algn="l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dirty="0"/>
              <a:t>Calculate stellar properties (Temp, Luminosity)</a:t>
            </a:r>
          </a:p>
          <a:p>
            <a:pPr marL="711200" indent="-685800" algn="l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dirty="0"/>
              <a:t>Estimate age with other models</a:t>
            </a:r>
          </a:p>
          <a:p>
            <a:pPr marL="711200" indent="-685800" algn="l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dirty="0"/>
              <a:t>Use CHARA data to study stellar binary or exoplanet</a:t>
            </a:r>
          </a:p>
        </p:txBody>
      </p:sp>
      <p:sp>
        <p:nvSpPr>
          <p:cNvPr id="5" name="Google Shape;205;p21">
            <a:extLst>
              <a:ext uri="{FF2B5EF4-FFF2-40B4-BE49-F238E27FC236}">
                <a16:creationId xmlns:a16="http://schemas.microsoft.com/office/drawing/2014/main" id="{77780BE6-3966-A672-89BB-CDA19F417921}"/>
              </a:ext>
            </a:extLst>
          </p:cNvPr>
          <p:cNvSpPr txBox="1"/>
          <p:nvPr/>
        </p:nvSpPr>
        <p:spPr>
          <a:xfrm>
            <a:off x="17835154" y="0"/>
            <a:ext cx="457543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14</a:t>
            </a:r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7487805D-8CFC-C108-3EC1-3DCFE7B5493F}"/>
              </a:ext>
            </a:extLst>
          </p:cNvPr>
          <p:cNvSpPr/>
          <p:nvPr/>
        </p:nvSpPr>
        <p:spPr>
          <a:xfrm>
            <a:off x="1095272" y="3959263"/>
            <a:ext cx="323088" cy="307777"/>
          </a:xfrm>
          <a:prstGeom prst="star5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60E22A38-9878-EBF3-2FB2-8338E9616052}"/>
              </a:ext>
            </a:extLst>
          </p:cNvPr>
          <p:cNvSpPr/>
          <p:nvPr/>
        </p:nvSpPr>
        <p:spPr>
          <a:xfrm>
            <a:off x="1110691" y="2472593"/>
            <a:ext cx="323088" cy="307777"/>
          </a:xfrm>
          <a:prstGeom prst="star5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67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31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stars in space&#10;&#10;Description automatically generated">
            <a:extLst>
              <a:ext uri="{FF2B5EF4-FFF2-40B4-BE49-F238E27FC236}">
                <a16:creationId xmlns:a16="http://schemas.microsoft.com/office/drawing/2014/main" id="{A7199444-0BA8-60FE-6C6B-7B88E9CE0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b="25167"/>
          <a:stretch/>
        </p:blipFill>
        <p:spPr>
          <a:xfrm>
            <a:off x="-2" y="-1"/>
            <a:ext cx="18288002" cy="10287001"/>
          </a:xfrm>
          <a:prstGeom prst="rect">
            <a:avLst/>
          </a:prstGeom>
        </p:spPr>
      </p:pic>
      <p:grpSp>
        <p:nvGrpSpPr>
          <p:cNvPr id="195" name="Google Shape;195;p21"/>
          <p:cNvGrpSpPr/>
          <p:nvPr/>
        </p:nvGrpSpPr>
        <p:grpSpPr>
          <a:xfrm>
            <a:off x="653858" y="3053256"/>
            <a:ext cx="5181367" cy="6397129"/>
            <a:chOff x="0" y="-38100"/>
            <a:chExt cx="1456021" cy="1797664"/>
          </a:xfrm>
        </p:grpSpPr>
        <p:sp>
          <p:nvSpPr>
            <p:cNvPr id="196" name="Google Shape;196;p21"/>
            <p:cNvSpPr/>
            <p:nvPr/>
          </p:nvSpPr>
          <p:spPr>
            <a:xfrm>
              <a:off x="0" y="0"/>
              <a:ext cx="1456021" cy="1759564"/>
            </a:xfrm>
            <a:custGeom>
              <a:avLst/>
              <a:gdLst/>
              <a:ahLst/>
              <a:cxnLst/>
              <a:rect l="l" t="t" r="r" b="b"/>
              <a:pathLst>
                <a:path w="1456021" h="1759564" extrusionOk="0">
                  <a:moveTo>
                    <a:pt x="0" y="0"/>
                  </a:moveTo>
                  <a:lnTo>
                    <a:pt x="1456021" y="0"/>
                  </a:lnTo>
                  <a:lnTo>
                    <a:pt x="1456021" y="1759564"/>
                  </a:lnTo>
                  <a:lnTo>
                    <a:pt x="0" y="1759564"/>
                  </a:lnTo>
                  <a:close/>
                </a:path>
              </a:pathLst>
            </a:custGeom>
            <a:solidFill>
              <a:srgbClr val="0A1312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Google Shape;197;p21"/>
            <p:cNvSpPr txBox="1"/>
            <p:nvPr/>
          </p:nvSpPr>
          <p:spPr>
            <a:xfrm>
              <a:off x="0" y="-38100"/>
              <a:ext cx="1456021" cy="1797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365895" y="3053256"/>
            <a:ext cx="5181367" cy="6397129"/>
            <a:chOff x="0" y="-38100"/>
            <a:chExt cx="1456021" cy="1797664"/>
          </a:xfrm>
        </p:grpSpPr>
        <p:sp>
          <p:nvSpPr>
            <p:cNvPr id="199" name="Google Shape;199;p21"/>
            <p:cNvSpPr/>
            <p:nvPr/>
          </p:nvSpPr>
          <p:spPr>
            <a:xfrm>
              <a:off x="0" y="0"/>
              <a:ext cx="1456021" cy="1759564"/>
            </a:xfrm>
            <a:custGeom>
              <a:avLst/>
              <a:gdLst/>
              <a:ahLst/>
              <a:cxnLst/>
              <a:rect l="l" t="t" r="r" b="b"/>
              <a:pathLst>
                <a:path w="1456021" h="1759564" extrusionOk="0">
                  <a:moveTo>
                    <a:pt x="0" y="0"/>
                  </a:moveTo>
                  <a:lnTo>
                    <a:pt x="1456021" y="0"/>
                  </a:lnTo>
                  <a:lnTo>
                    <a:pt x="1456021" y="1759564"/>
                  </a:lnTo>
                  <a:lnTo>
                    <a:pt x="0" y="1759564"/>
                  </a:lnTo>
                  <a:close/>
                </a:path>
              </a:pathLst>
            </a:custGeom>
            <a:solidFill>
              <a:srgbClr val="0A1312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Google Shape;200;p21"/>
            <p:cNvSpPr txBox="1"/>
            <p:nvPr/>
          </p:nvSpPr>
          <p:spPr>
            <a:xfrm>
              <a:off x="0" y="-38100"/>
              <a:ext cx="1456021" cy="1797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21"/>
          <p:cNvGrpSpPr/>
          <p:nvPr/>
        </p:nvGrpSpPr>
        <p:grpSpPr>
          <a:xfrm>
            <a:off x="12077933" y="3053256"/>
            <a:ext cx="5181367" cy="6397129"/>
            <a:chOff x="0" y="-38100"/>
            <a:chExt cx="1456021" cy="1797664"/>
          </a:xfrm>
        </p:grpSpPr>
        <p:sp>
          <p:nvSpPr>
            <p:cNvPr id="202" name="Google Shape;202;p21"/>
            <p:cNvSpPr/>
            <p:nvPr/>
          </p:nvSpPr>
          <p:spPr>
            <a:xfrm>
              <a:off x="0" y="0"/>
              <a:ext cx="1456021" cy="1759564"/>
            </a:xfrm>
            <a:custGeom>
              <a:avLst/>
              <a:gdLst/>
              <a:ahLst/>
              <a:cxnLst/>
              <a:rect l="l" t="t" r="r" b="b"/>
              <a:pathLst>
                <a:path w="1456021" h="1759564" extrusionOk="0">
                  <a:moveTo>
                    <a:pt x="0" y="0"/>
                  </a:moveTo>
                  <a:lnTo>
                    <a:pt x="1456021" y="0"/>
                  </a:lnTo>
                  <a:lnTo>
                    <a:pt x="1456021" y="1759564"/>
                  </a:lnTo>
                  <a:lnTo>
                    <a:pt x="0" y="1759564"/>
                  </a:lnTo>
                  <a:close/>
                </a:path>
              </a:pathLst>
            </a:custGeom>
            <a:solidFill>
              <a:srgbClr val="0A1312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Google Shape;203;p21"/>
            <p:cNvSpPr txBox="1"/>
            <p:nvPr/>
          </p:nvSpPr>
          <p:spPr>
            <a:xfrm>
              <a:off x="0" y="-38100"/>
              <a:ext cx="1456021" cy="1797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21"/>
          <p:cNvSpPr txBox="1"/>
          <p:nvPr/>
        </p:nvSpPr>
        <p:spPr>
          <a:xfrm>
            <a:off x="1028700" y="1133695"/>
            <a:ext cx="162306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DFC"/>
                </a:solidFill>
                <a:latin typeface="Michroma"/>
                <a:sym typeface="Michroma"/>
              </a:rPr>
              <a:t>Mission</a:t>
            </a:r>
            <a:endParaRPr dirty="0"/>
          </a:p>
        </p:txBody>
      </p:sp>
      <p:sp>
        <p:nvSpPr>
          <p:cNvPr id="205" name="Google Shape;205;p21"/>
          <p:cNvSpPr txBox="1"/>
          <p:nvPr/>
        </p:nvSpPr>
        <p:spPr>
          <a:xfrm>
            <a:off x="1030893" y="4861325"/>
            <a:ext cx="4427296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Create a more accurate age estimate of the Hyades Cluster</a:t>
            </a: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lang="en-US" dirty="0"/>
          </a:p>
        </p:txBody>
      </p:sp>
      <p:sp>
        <p:nvSpPr>
          <p:cNvPr id="206" name="Google Shape;206;p21"/>
          <p:cNvSpPr txBox="1"/>
          <p:nvPr/>
        </p:nvSpPr>
        <p:spPr>
          <a:xfrm>
            <a:off x="1030893" y="3869985"/>
            <a:ext cx="4427296" cy="64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What?</a:t>
            </a:r>
            <a:endParaRPr dirty="0"/>
          </a:p>
        </p:txBody>
      </p:sp>
      <p:sp>
        <p:nvSpPr>
          <p:cNvPr id="207" name="Google Shape;207;p21"/>
          <p:cNvSpPr txBox="1"/>
          <p:nvPr/>
        </p:nvSpPr>
        <p:spPr>
          <a:xfrm>
            <a:off x="6742930" y="6589074"/>
            <a:ext cx="4427296" cy="21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Hyades Cluster is a group stars with similar ages and composition that are close to observe</a:t>
            </a:r>
          </a:p>
        </p:txBody>
      </p:sp>
      <p:sp>
        <p:nvSpPr>
          <p:cNvPr id="208" name="Google Shape;208;p21"/>
          <p:cNvSpPr txBox="1"/>
          <p:nvPr/>
        </p:nvSpPr>
        <p:spPr>
          <a:xfrm>
            <a:off x="12451673" y="4861711"/>
            <a:ext cx="4676995" cy="106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Using the 4 brightest stars in the cluster.</a:t>
            </a:r>
            <a:endParaRPr dirty="0"/>
          </a:p>
        </p:txBody>
      </p:sp>
      <p:sp>
        <p:nvSpPr>
          <p:cNvPr id="209" name="Google Shape;209;p21"/>
          <p:cNvSpPr txBox="1"/>
          <p:nvPr/>
        </p:nvSpPr>
        <p:spPr>
          <a:xfrm>
            <a:off x="6742931" y="3869985"/>
            <a:ext cx="4427296" cy="64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Why?</a:t>
            </a:r>
            <a:endParaRPr dirty="0"/>
          </a:p>
        </p:txBody>
      </p:sp>
      <p:sp>
        <p:nvSpPr>
          <p:cNvPr id="210" name="Google Shape;210;p21"/>
          <p:cNvSpPr txBox="1"/>
          <p:nvPr/>
        </p:nvSpPr>
        <p:spPr>
          <a:xfrm>
            <a:off x="12454968" y="3735478"/>
            <a:ext cx="4427296" cy="648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How?</a:t>
            </a:r>
            <a:endParaRPr dirty="0"/>
          </a:p>
        </p:txBody>
      </p:sp>
      <p:sp>
        <p:nvSpPr>
          <p:cNvPr id="3" name="Google Shape;208;p21">
            <a:extLst>
              <a:ext uri="{FF2B5EF4-FFF2-40B4-BE49-F238E27FC236}">
                <a16:creationId xmlns:a16="http://schemas.microsoft.com/office/drawing/2014/main" id="{103B89A8-0F0A-4F28-1D45-96BA0FFA3698}"/>
              </a:ext>
            </a:extLst>
          </p:cNvPr>
          <p:cNvSpPr txBox="1"/>
          <p:nvPr/>
        </p:nvSpPr>
        <p:spPr>
          <a:xfrm>
            <a:off x="12451672" y="5984000"/>
            <a:ext cx="4676995" cy="530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CHARA Array Interferometer 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FED49-5AA1-5C6A-F496-547786C54F94}"/>
              </a:ext>
            </a:extLst>
          </p:cNvPr>
          <p:cNvSpPr txBox="1"/>
          <p:nvPr/>
        </p:nvSpPr>
        <p:spPr>
          <a:xfrm>
            <a:off x="17355312" y="9979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cap="all" dirty="0">
                <a:solidFill>
                  <a:srgbClr val="FFFFFF"/>
                </a:solidFill>
                <a:effectLst/>
                <a:latin typeface="Rubik"/>
              </a:rPr>
              <a:t>RAY BLAIS</a:t>
            </a:r>
          </a:p>
        </p:txBody>
      </p:sp>
      <p:sp>
        <p:nvSpPr>
          <p:cNvPr id="4" name="Google Shape;207;p21">
            <a:extLst>
              <a:ext uri="{FF2B5EF4-FFF2-40B4-BE49-F238E27FC236}">
                <a16:creationId xmlns:a16="http://schemas.microsoft.com/office/drawing/2014/main" id="{3283274B-1CC2-7123-C899-B3A37223E4B6}"/>
              </a:ext>
            </a:extLst>
          </p:cNvPr>
          <p:cNvSpPr txBox="1"/>
          <p:nvPr/>
        </p:nvSpPr>
        <p:spPr>
          <a:xfrm>
            <a:off x="6742930" y="4861325"/>
            <a:ext cx="4427296" cy="1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Further understand stellar evolution models and calibrate the cosmic distance scale</a:t>
            </a:r>
          </a:p>
        </p:txBody>
      </p:sp>
      <p:sp>
        <p:nvSpPr>
          <p:cNvPr id="6" name="Google Shape;205;p21">
            <a:extLst>
              <a:ext uri="{FF2B5EF4-FFF2-40B4-BE49-F238E27FC236}">
                <a16:creationId xmlns:a16="http://schemas.microsoft.com/office/drawing/2014/main" id="{BE5D3D22-F48A-DFC9-109E-FD9E624FEF12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  <a:endParaRPr lang="en-US" dirty="0"/>
          </a:p>
        </p:txBody>
      </p:sp>
      <p:sp>
        <p:nvSpPr>
          <p:cNvPr id="5" name="Google Shape;208;p21">
            <a:extLst>
              <a:ext uri="{FF2B5EF4-FFF2-40B4-BE49-F238E27FC236}">
                <a16:creationId xmlns:a16="http://schemas.microsoft.com/office/drawing/2014/main" id="{B28965A2-A8E4-7771-C298-F1571009C085}"/>
              </a:ext>
            </a:extLst>
          </p:cNvPr>
          <p:cNvSpPr txBox="1"/>
          <p:nvPr/>
        </p:nvSpPr>
        <p:spPr>
          <a:xfrm>
            <a:off x="12451672" y="6576704"/>
            <a:ext cx="4676995" cy="530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50021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2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Compare with </a:t>
            </a:r>
            <a:r>
              <a:rPr lang="en-US" sz="22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Boyajian</a:t>
            </a:r>
            <a:r>
              <a:rPr lang="en-US" sz="22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'09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4791"/>
            </a:gs>
            <a:gs pos="48000">
              <a:srgbClr val="C7D6ED">
                <a:lumMod val="0"/>
              </a:srgbClr>
            </a:gs>
            <a:gs pos="100000">
              <a:srgbClr val="A4ACBE"/>
            </a:gs>
          </a:gsLst>
          <a:lin ang="2700000" scaled="1"/>
          <a:tileRect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white dome buildings on a mountain&#10;&#10;Description automatically generated with medium confidence">
            <a:extLst>
              <a:ext uri="{FF2B5EF4-FFF2-40B4-BE49-F238E27FC236}">
                <a16:creationId xmlns:a16="http://schemas.microsoft.com/office/drawing/2014/main" id="{846229AC-D70C-839F-93AE-49748ADB8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1" b="20869"/>
          <a:stretch/>
        </p:blipFill>
        <p:spPr>
          <a:xfrm>
            <a:off x="0" y="2472139"/>
            <a:ext cx="18287999" cy="7814851"/>
          </a:xfrm>
          <a:prstGeom prst="rect">
            <a:avLst/>
          </a:prstGeom>
        </p:spPr>
      </p:pic>
      <p:grpSp>
        <p:nvGrpSpPr>
          <p:cNvPr id="5" name="Google Shape;195;p21">
            <a:extLst>
              <a:ext uri="{FF2B5EF4-FFF2-40B4-BE49-F238E27FC236}">
                <a16:creationId xmlns:a16="http://schemas.microsoft.com/office/drawing/2014/main" id="{93E326CD-EF18-62B5-A340-E1279F65813C}"/>
              </a:ext>
            </a:extLst>
          </p:cNvPr>
          <p:cNvGrpSpPr/>
          <p:nvPr/>
        </p:nvGrpSpPr>
        <p:grpSpPr>
          <a:xfrm>
            <a:off x="121024" y="2472137"/>
            <a:ext cx="9022976" cy="7640045"/>
            <a:chOff x="0" y="-38100"/>
            <a:chExt cx="1456021" cy="1797664"/>
          </a:xfrm>
        </p:grpSpPr>
        <p:sp>
          <p:nvSpPr>
            <p:cNvPr id="6" name="Google Shape;196;p21">
              <a:extLst>
                <a:ext uri="{FF2B5EF4-FFF2-40B4-BE49-F238E27FC236}">
                  <a16:creationId xmlns:a16="http://schemas.microsoft.com/office/drawing/2014/main" id="{E8597FE9-F264-059C-1E1E-8424B395ED1A}"/>
                </a:ext>
              </a:extLst>
            </p:cNvPr>
            <p:cNvSpPr/>
            <p:nvPr/>
          </p:nvSpPr>
          <p:spPr>
            <a:xfrm>
              <a:off x="0" y="0"/>
              <a:ext cx="1456021" cy="1759564"/>
            </a:xfrm>
            <a:custGeom>
              <a:avLst/>
              <a:gdLst/>
              <a:ahLst/>
              <a:cxnLst/>
              <a:rect l="l" t="t" r="r" b="b"/>
              <a:pathLst>
                <a:path w="1456021" h="1759564" extrusionOk="0">
                  <a:moveTo>
                    <a:pt x="0" y="0"/>
                  </a:moveTo>
                  <a:lnTo>
                    <a:pt x="1456021" y="0"/>
                  </a:lnTo>
                  <a:lnTo>
                    <a:pt x="1456021" y="1759564"/>
                  </a:lnTo>
                  <a:lnTo>
                    <a:pt x="0" y="1759564"/>
                  </a:lnTo>
                  <a:close/>
                </a:path>
              </a:pathLst>
            </a:custGeom>
            <a:solidFill>
              <a:srgbClr val="0A1312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197;p21">
              <a:extLst>
                <a:ext uri="{FF2B5EF4-FFF2-40B4-BE49-F238E27FC236}">
                  <a16:creationId xmlns:a16="http://schemas.microsoft.com/office/drawing/2014/main" id="{A560E912-43C9-8A94-17B4-1E9E83089368}"/>
                </a:ext>
              </a:extLst>
            </p:cNvPr>
            <p:cNvSpPr txBox="1"/>
            <p:nvPr/>
          </p:nvSpPr>
          <p:spPr>
            <a:xfrm>
              <a:off x="0" y="-38100"/>
              <a:ext cx="1456021" cy="1797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19"/>
          <p:cNvSpPr txBox="1"/>
          <p:nvPr/>
        </p:nvSpPr>
        <p:spPr>
          <a:xfrm>
            <a:off x="613039" y="3933522"/>
            <a:ext cx="7885501" cy="28315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Six </a:t>
            </a:r>
            <a:r>
              <a:rPr lang="en-US" sz="3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1-meter telescopes, placed various distances that combine the light from each telescope though vacuum tubes to the central Beam Synthesis Facility.</a:t>
            </a:r>
          </a:p>
          <a:p>
            <a:pPr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313151" y="0"/>
            <a:ext cx="17561489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DFC"/>
                </a:solidFill>
                <a:latin typeface="Michroma"/>
                <a:sym typeface="Michroma"/>
              </a:rPr>
              <a:t>The CHARA (Center for High Angular Resolution Astronomy) Array</a:t>
            </a:r>
            <a:endParaRPr lang="en-US" sz="1200" dirty="0"/>
          </a:p>
        </p:txBody>
      </p:sp>
      <p:cxnSp>
        <p:nvCxnSpPr>
          <p:cNvPr id="176" name="Google Shape;176;p19"/>
          <p:cNvCxnSpPr>
            <a:cxnSpLocks/>
          </p:cNvCxnSpPr>
          <p:nvPr/>
        </p:nvCxnSpPr>
        <p:spPr>
          <a:xfrm>
            <a:off x="0" y="2472140"/>
            <a:ext cx="18288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95;p21">
            <a:extLst>
              <a:ext uri="{FF2B5EF4-FFF2-40B4-BE49-F238E27FC236}">
                <a16:creationId xmlns:a16="http://schemas.microsoft.com/office/drawing/2014/main" id="{99D67057-34CA-412C-D187-1D1934B101DE}"/>
              </a:ext>
            </a:extLst>
          </p:cNvPr>
          <p:cNvGrpSpPr/>
          <p:nvPr/>
        </p:nvGrpSpPr>
        <p:grpSpPr>
          <a:xfrm>
            <a:off x="9265024" y="2472136"/>
            <a:ext cx="8901952" cy="7640037"/>
            <a:chOff x="0" y="-38100"/>
            <a:chExt cx="1456021" cy="1797664"/>
          </a:xfrm>
        </p:grpSpPr>
        <p:sp>
          <p:nvSpPr>
            <p:cNvPr id="13" name="Google Shape;196;p21">
              <a:extLst>
                <a:ext uri="{FF2B5EF4-FFF2-40B4-BE49-F238E27FC236}">
                  <a16:creationId xmlns:a16="http://schemas.microsoft.com/office/drawing/2014/main" id="{CF146382-2BF1-3D19-8692-1A0BE5120727}"/>
                </a:ext>
              </a:extLst>
            </p:cNvPr>
            <p:cNvSpPr/>
            <p:nvPr/>
          </p:nvSpPr>
          <p:spPr>
            <a:xfrm>
              <a:off x="0" y="0"/>
              <a:ext cx="1456021" cy="1759564"/>
            </a:xfrm>
            <a:custGeom>
              <a:avLst/>
              <a:gdLst/>
              <a:ahLst/>
              <a:cxnLst/>
              <a:rect l="l" t="t" r="r" b="b"/>
              <a:pathLst>
                <a:path w="1456021" h="1759564" extrusionOk="0">
                  <a:moveTo>
                    <a:pt x="0" y="0"/>
                  </a:moveTo>
                  <a:lnTo>
                    <a:pt x="1456021" y="0"/>
                  </a:lnTo>
                  <a:lnTo>
                    <a:pt x="1456021" y="1759564"/>
                  </a:lnTo>
                  <a:lnTo>
                    <a:pt x="0" y="1759564"/>
                  </a:lnTo>
                  <a:close/>
                </a:path>
              </a:pathLst>
            </a:custGeom>
            <a:solidFill>
              <a:srgbClr val="0A1312">
                <a:alpha val="4980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Google Shape;197;p21">
              <a:extLst>
                <a:ext uri="{FF2B5EF4-FFF2-40B4-BE49-F238E27FC236}">
                  <a16:creationId xmlns:a16="http://schemas.microsoft.com/office/drawing/2014/main" id="{937C2E5F-4E9B-7B14-5418-58EAEB0AF20E}"/>
                </a:ext>
              </a:extLst>
            </p:cNvPr>
            <p:cNvSpPr txBox="1"/>
            <p:nvPr/>
          </p:nvSpPr>
          <p:spPr>
            <a:xfrm>
              <a:off x="0" y="-38100"/>
              <a:ext cx="1456021" cy="1797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9"/>
          <p:cNvSpPr txBox="1"/>
          <p:nvPr/>
        </p:nvSpPr>
        <p:spPr>
          <a:xfrm>
            <a:off x="1510733" y="2868237"/>
            <a:ext cx="6150685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Michroma"/>
                <a:ea typeface="Michroma"/>
                <a:cs typeface="Michroma"/>
                <a:sym typeface="Michroma"/>
              </a:rPr>
              <a:t>Interferometry</a:t>
            </a:r>
            <a:endParaRPr sz="2000" dirty="0"/>
          </a:p>
        </p:txBody>
      </p:sp>
      <p:sp>
        <p:nvSpPr>
          <p:cNvPr id="179" name="Google Shape;179;p19"/>
          <p:cNvSpPr txBox="1"/>
          <p:nvPr/>
        </p:nvSpPr>
        <p:spPr>
          <a:xfrm>
            <a:off x="10626411" y="2736728"/>
            <a:ext cx="6150685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FFFF"/>
                </a:solidFill>
                <a:latin typeface="Michroma"/>
                <a:sym typeface="Michroma"/>
              </a:rPr>
              <a:t>Our 4 Giants</a:t>
            </a:r>
            <a:endParaRPr sz="2000" dirty="0"/>
          </a:p>
        </p:txBody>
      </p:sp>
      <p:sp>
        <p:nvSpPr>
          <p:cNvPr id="8" name="Google Shape;174;p19">
            <a:extLst>
              <a:ext uri="{FF2B5EF4-FFF2-40B4-BE49-F238E27FC236}">
                <a16:creationId xmlns:a16="http://schemas.microsoft.com/office/drawing/2014/main" id="{BF64CA3F-EC15-FC7B-F7B5-8F6B37152066}"/>
              </a:ext>
            </a:extLst>
          </p:cNvPr>
          <p:cNvSpPr txBox="1"/>
          <p:nvPr/>
        </p:nvSpPr>
        <p:spPr>
          <a:xfrm>
            <a:off x="613038" y="6260367"/>
            <a:ext cx="6150600" cy="1132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Beam paths are matched to an accuracy of less than a micron.</a:t>
            </a:r>
          </a:p>
        </p:txBody>
      </p:sp>
      <p:sp>
        <p:nvSpPr>
          <p:cNvPr id="9" name="Google Shape;174;p19">
            <a:extLst>
              <a:ext uri="{FF2B5EF4-FFF2-40B4-BE49-F238E27FC236}">
                <a16:creationId xmlns:a16="http://schemas.microsoft.com/office/drawing/2014/main" id="{01F6BEBF-316F-46E8-046A-29ACE3E3E10F}"/>
              </a:ext>
            </a:extLst>
          </p:cNvPr>
          <p:cNvSpPr txBox="1"/>
          <p:nvPr/>
        </p:nvSpPr>
        <p:spPr>
          <a:xfrm>
            <a:off x="613038" y="7325863"/>
            <a:ext cx="6150600" cy="1477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Largest baseline: 330m </a:t>
            </a:r>
          </a:p>
          <a:p>
            <a:pPr marL="342900" lvl="0" indent="-342900">
              <a:lnSpc>
                <a:spcPct val="15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Super high resolution!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0" name="Google Shape;177;p19">
            <a:extLst>
              <a:ext uri="{FF2B5EF4-FFF2-40B4-BE49-F238E27FC236}">
                <a16:creationId xmlns:a16="http://schemas.microsoft.com/office/drawing/2014/main" id="{3F27E74F-EAB7-F0B8-0D8E-47D90D090173}"/>
              </a:ext>
            </a:extLst>
          </p:cNvPr>
          <p:cNvSpPr txBox="1"/>
          <p:nvPr/>
        </p:nvSpPr>
        <p:spPr>
          <a:xfrm>
            <a:off x="10177910" y="4600949"/>
            <a:ext cx="7231198" cy="1132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Giants show similarities to the greater group (Age &amp; Composition)</a:t>
            </a:r>
          </a:p>
        </p:txBody>
      </p:sp>
      <p:sp>
        <p:nvSpPr>
          <p:cNvPr id="11" name="Google Shape;177;p19">
            <a:extLst>
              <a:ext uri="{FF2B5EF4-FFF2-40B4-BE49-F238E27FC236}">
                <a16:creationId xmlns:a16="http://schemas.microsoft.com/office/drawing/2014/main" id="{869F72D5-B430-0506-1996-34684C5981D8}"/>
              </a:ext>
            </a:extLst>
          </p:cNvPr>
          <p:cNvSpPr txBox="1"/>
          <p:nvPr/>
        </p:nvSpPr>
        <p:spPr>
          <a:xfrm>
            <a:off x="10177910" y="5962804"/>
            <a:ext cx="6599186" cy="1132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CHARA observations from December 12-13, 2023</a:t>
            </a:r>
            <a:endParaRPr lang="en-US" sz="2000" dirty="0"/>
          </a:p>
        </p:txBody>
      </p:sp>
      <p:sp>
        <p:nvSpPr>
          <p:cNvPr id="2" name="Google Shape;205;p21">
            <a:extLst>
              <a:ext uri="{FF2B5EF4-FFF2-40B4-BE49-F238E27FC236}">
                <a16:creationId xmlns:a16="http://schemas.microsoft.com/office/drawing/2014/main" id="{B6E53B05-B2CF-F68A-D019-D0B8E188FAF2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chemeClr val="tx1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Google Shape;205;p21">
            <a:extLst>
              <a:ext uri="{FF2B5EF4-FFF2-40B4-BE49-F238E27FC236}">
                <a16:creationId xmlns:a16="http://schemas.microsoft.com/office/drawing/2014/main" id="{B03E65A1-301E-FA51-B1B2-CC4677E8A342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  <a:endParaRPr lang="en-US" dirty="0"/>
          </a:p>
        </p:txBody>
      </p:sp>
      <p:sp>
        <p:nvSpPr>
          <p:cNvPr id="15" name="Google Shape;177;p19">
            <a:extLst>
              <a:ext uri="{FF2B5EF4-FFF2-40B4-BE49-F238E27FC236}">
                <a16:creationId xmlns:a16="http://schemas.microsoft.com/office/drawing/2014/main" id="{297ED87B-C734-E4E9-C61D-3558C26F413D}"/>
              </a:ext>
            </a:extLst>
          </p:cNvPr>
          <p:cNvSpPr txBox="1"/>
          <p:nvPr/>
        </p:nvSpPr>
        <p:spPr>
          <a:xfrm>
            <a:off x="10196190" y="3805403"/>
            <a:ext cx="6150600" cy="9202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200" dirty="0">
                <a:solidFill>
                  <a:schemeClr val="bg1"/>
                </a:solidFill>
              </a:rPr>
              <a:t>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Tau, </a:t>
            </a:r>
            <a:r>
              <a:rPr lang="el-GR" sz="3200" dirty="0">
                <a:solidFill>
                  <a:schemeClr val="bg1"/>
                </a:solidFill>
              </a:rPr>
              <a:t>δ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Tau, </a:t>
            </a:r>
            <a:r>
              <a:rPr lang="el-G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ε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 Tau,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 </a:t>
            </a:r>
            <a:r>
              <a:rPr lang="el-GR" sz="3200" dirty="0">
                <a:solidFill>
                  <a:schemeClr val="bg1"/>
                </a:solidFill>
              </a:rPr>
              <a:t>θ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mo"/>
              </a:rPr>
              <a:t>Tau (G9)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8" grpId="0"/>
      <p:bldP spid="179" grpId="0"/>
      <p:bldP spid="8" grpId="0"/>
      <p:bldP spid="9" grpId="0"/>
      <p:bldP spid="10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tars in space&#10;&#10;Description automatically generated">
            <a:extLst>
              <a:ext uri="{FF2B5EF4-FFF2-40B4-BE49-F238E27FC236}">
                <a16:creationId xmlns:a16="http://schemas.microsoft.com/office/drawing/2014/main" id="{BC4C3CFA-62E4-581D-6089-A32AF1550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b="25167"/>
          <a:stretch/>
        </p:blipFill>
        <p:spPr>
          <a:xfrm>
            <a:off x="-2" y="-1"/>
            <a:ext cx="18288002" cy="10287001"/>
          </a:xfrm>
          <a:prstGeom prst="rect">
            <a:avLst/>
          </a:prstGeom>
        </p:spPr>
      </p:pic>
      <p:sp>
        <p:nvSpPr>
          <p:cNvPr id="7" name="Google Shape;206;p21">
            <a:extLst>
              <a:ext uri="{FF2B5EF4-FFF2-40B4-BE49-F238E27FC236}">
                <a16:creationId xmlns:a16="http://schemas.microsoft.com/office/drawing/2014/main" id="{2890F8A6-060A-B941-33BC-AD2F426B5FB8}"/>
              </a:ext>
            </a:extLst>
          </p:cNvPr>
          <p:cNvSpPr txBox="1"/>
          <p:nvPr/>
        </p:nvSpPr>
        <p:spPr>
          <a:xfrm rot="20998679">
            <a:off x="278660" y="4096919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Angular Diameters </a:t>
            </a:r>
            <a:endParaRPr dirty="0"/>
          </a:p>
        </p:txBody>
      </p:sp>
      <p:pic>
        <p:nvPicPr>
          <p:cNvPr id="18" name="Picture 17" descr="A black text with a star&#10;&#10;Description automatically generated">
            <a:extLst>
              <a:ext uri="{FF2B5EF4-FFF2-40B4-BE49-F238E27FC236}">
                <a16:creationId xmlns:a16="http://schemas.microsoft.com/office/drawing/2014/main" id="{0D92B725-FCD8-0B60-5D71-EB36D209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28" y="4556946"/>
            <a:ext cx="3762206" cy="3762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400000" lon="0" rev="6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Google Shape;205;p21">
            <a:extLst>
              <a:ext uri="{FF2B5EF4-FFF2-40B4-BE49-F238E27FC236}">
                <a16:creationId xmlns:a16="http://schemas.microsoft.com/office/drawing/2014/main" id="{D2E8B17B-3C3C-15C3-EEB6-A9E56080DE59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5;p23">
            <a:extLst>
              <a:ext uri="{FF2B5EF4-FFF2-40B4-BE49-F238E27FC236}">
                <a16:creationId xmlns:a16="http://schemas.microsoft.com/office/drawing/2014/main" id="{47D81FC1-3B1E-E810-8455-3705345ED0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8549" b="10680"/>
          <a:stretch/>
        </p:blipFill>
        <p:spPr>
          <a:xfrm>
            <a:off x="0" y="0"/>
            <a:ext cx="18288000" cy="212365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2391601" y="474051"/>
            <a:ext cx="1312794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rgbClr val="FFFDFC"/>
                </a:solidFill>
                <a:latin typeface="Michroma"/>
                <a:sym typeface="Michroma"/>
              </a:rPr>
              <a:t>LITpro</a:t>
            </a:r>
            <a:r>
              <a:rPr lang="en-US" sz="6000" dirty="0">
                <a:solidFill>
                  <a:srgbClr val="FFFDFC"/>
                </a:solidFill>
                <a:latin typeface="Michroma"/>
                <a:sym typeface="Michroma"/>
              </a:rPr>
              <a:t> – Angular Diameters</a:t>
            </a:r>
            <a:endParaRPr dirty="0"/>
          </a:p>
        </p:txBody>
      </p:sp>
      <p:cxnSp>
        <p:nvCxnSpPr>
          <p:cNvPr id="158" name="Google Shape;158;p17"/>
          <p:cNvCxnSpPr/>
          <p:nvPr/>
        </p:nvCxnSpPr>
        <p:spPr>
          <a:xfrm>
            <a:off x="-171425" y="3909851"/>
            <a:ext cx="18459425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205;p21">
            <a:extLst>
              <a:ext uri="{FF2B5EF4-FFF2-40B4-BE49-F238E27FC236}">
                <a16:creationId xmlns:a16="http://schemas.microsoft.com/office/drawing/2014/main" id="{4D078F62-976D-D691-CDA8-A006757C08A9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4</a:t>
            </a:r>
            <a:endParaRPr lang="en-US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48AC5A8-B3EB-A344-A78E-17160F5765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08" b="3848"/>
          <a:stretch/>
        </p:blipFill>
        <p:spPr>
          <a:xfrm>
            <a:off x="1766681" y="2123658"/>
            <a:ext cx="14377784" cy="8163342"/>
          </a:xfrm>
          <a:prstGeom prst="rect">
            <a:avLst/>
          </a:prstGeom>
        </p:spPr>
      </p:pic>
      <p:pic>
        <p:nvPicPr>
          <p:cNvPr id="7" name="Picture 6" descr="A graph of a graph showing a red and blue line&#10;&#10;Description automatically generated">
            <a:extLst>
              <a:ext uri="{FF2B5EF4-FFF2-40B4-BE49-F238E27FC236}">
                <a16:creationId xmlns:a16="http://schemas.microsoft.com/office/drawing/2014/main" id="{67573DD2-9FF3-D55B-E399-892E2D724B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08" b="3848"/>
          <a:stretch/>
        </p:blipFill>
        <p:spPr>
          <a:xfrm>
            <a:off x="1766681" y="2123658"/>
            <a:ext cx="14377784" cy="81633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F682A9-3E41-1A42-F897-FBC33271F7C8}"/>
              </a:ext>
            </a:extLst>
          </p:cNvPr>
          <p:cNvSpPr txBox="1"/>
          <p:nvPr/>
        </p:nvSpPr>
        <p:spPr>
          <a:xfrm>
            <a:off x="14894625" y="5085407"/>
            <a:ext cx="3253388" cy="1695272"/>
          </a:xfrm>
          <a:prstGeom prst="rect">
            <a:avLst/>
          </a:prstGeom>
          <a:solidFill>
            <a:srgbClr val="9C6DA5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This work: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  <a:latin typeface="+mj-lt"/>
              </a:rPr>
              <a:t>θ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Arimo"/>
                <a:cs typeface="Arimo"/>
                <a:sym typeface="Arimo"/>
              </a:rPr>
              <a:t>: 2.53 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± 0.001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Arimo"/>
                <a:cs typeface="Arimo"/>
                <a:sym typeface="Arimo"/>
              </a:rPr>
              <a:t>mas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  <a:latin typeface="+mj-lt"/>
              </a:rPr>
              <a:t>𝜒</a:t>
            </a:r>
            <a:r>
              <a:rPr lang="en-US" sz="2400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Arimo"/>
                <a:cs typeface="Arimo"/>
                <a:sym typeface="Arimo"/>
              </a:rPr>
              <a:t>: 1.38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43E67-332F-780A-1153-918B75FC2A91}"/>
              </a:ext>
            </a:extLst>
          </p:cNvPr>
          <p:cNvSpPr txBox="1"/>
          <p:nvPr/>
        </p:nvSpPr>
        <p:spPr>
          <a:xfrm>
            <a:off x="14894625" y="7031494"/>
            <a:ext cx="3253388" cy="1131848"/>
          </a:xfrm>
          <a:prstGeom prst="rect">
            <a:avLst/>
          </a:prstGeom>
          <a:solidFill>
            <a:srgbClr val="9C6DA5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Arimo"/>
                <a:cs typeface="Arimo"/>
                <a:sym typeface="Arimo"/>
              </a:rPr>
              <a:t>Boyajian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Arimo"/>
                <a:cs typeface="Arimo"/>
                <a:sym typeface="Arimo"/>
              </a:rPr>
              <a:t> work: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θ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Arimo"/>
                <a:cs typeface="Arimo"/>
                <a:sym typeface="Arimo"/>
              </a:rPr>
              <a:t>2.66 ± 0.03 mas</a:t>
            </a:r>
          </a:p>
        </p:txBody>
      </p:sp>
    </p:spTree>
    <p:extLst>
      <p:ext uri="{BB962C8B-B14F-4D97-AF65-F5344CB8AC3E}">
        <p14:creationId xmlns:p14="http://schemas.microsoft.com/office/powerpoint/2010/main" val="29568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5;p23">
            <a:extLst>
              <a:ext uri="{FF2B5EF4-FFF2-40B4-BE49-F238E27FC236}">
                <a16:creationId xmlns:a16="http://schemas.microsoft.com/office/drawing/2014/main" id="{47D81FC1-3B1E-E810-8455-3705345ED0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8549" b="10680"/>
          <a:stretch/>
        </p:blipFill>
        <p:spPr>
          <a:xfrm>
            <a:off x="0" y="0"/>
            <a:ext cx="18288000" cy="2123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17"/>
          <p:cNvCxnSpPr/>
          <p:nvPr/>
        </p:nvCxnSpPr>
        <p:spPr>
          <a:xfrm>
            <a:off x="-171425" y="3909851"/>
            <a:ext cx="18459425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205;p21">
            <a:extLst>
              <a:ext uri="{FF2B5EF4-FFF2-40B4-BE49-F238E27FC236}">
                <a16:creationId xmlns:a16="http://schemas.microsoft.com/office/drawing/2014/main" id="{4D078F62-976D-D691-CDA8-A006757C08A9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5</a:t>
            </a:r>
            <a:endParaRPr lang="en-US" dirty="0"/>
          </a:p>
        </p:txBody>
      </p:sp>
      <p:pic>
        <p:nvPicPr>
          <p:cNvPr id="7" name="Picture 6" descr="A graph of a graph showing a red and blue line&#10;&#10;Description automatically generated">
            <a:extLst>
              <a:ext uri="{FF2B5EF4-FFF2-40B4-BE49-F238E27FC236}">
                <a16:creationId xmlns:a16="http://schemas.microsoft.com/office/drawing/2014/main" id="{67573DD2-9FF3-D55B-E399-892E2D724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08" b="3848"/>
          <a:stretch/>
        </p:blipFill>
        <p:spPr>
          <a:xfrm>
            <a:off x="6826623" y="2172357"/>
            <a:ext cx="7328190" cy="4160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F682A9-3E41-1A42-F897-FBC33271F7C8}"/>
              </a:ext>
            </a:extLst>
          </p:cNvPr>
          <p:cNvSpPr txBox="1"/>
          <p:nvPr/>
        </p:nvSpPr>
        <p:spPr>
          <a:xfrm>
            <a:off x="14037563" y="2597709"/>
            <a:ext cx="4049821" cy="2793842"/>
          </a:xfrm>
          <a:prstGeom prst="rect">
            <a:avLst/>
          </a:prstGeom>
          <a:solidFill>
            <a:srgbClr val="9C6DA5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My work: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γ</a:t>
            </a:r>
            <a:r>
              <a:rPr lang="en-US" sz="2400" dirty="0">
                <a:solidFill>
                  <a:schemeClr val="bg1"/>
                </a:solidFill>
              </a:rPr>
              <a:t> Tau: 2.33 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± 0.001 mas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δ</a:t>
            </a:r>
            <a:r>
              <a:rPr lang="en-US" sz="2400" dirty="0">
                <a:solidFill>
                  <a:schemeClr val="bg1"/>
                </a:solidFill>
              </a:rPr>
              <a:t> Tau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: 2.22 ± 0.001 mas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ε</a:t>
            </a:r>
            <a:r>
              <a:rPr lang="en-US" sz="2400" dirty="0">
                <a:solidFill>
                  <a:schemeClr val="bg1"/>
                </a:solidFill>
              </a:rPr>
              <a:t> Tau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: 2.53 ± 0.001 mas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θ</a:t>
            </a:r>
            <a:r>
              <a:rPr lang="en-US" sz="2400" dirty="0">
                <a:solidFill>
                  <a:schemeClr val="bg1"/>
                </a:solidFill>
              </a:rPr>
              <a:t> Tau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: 2.12 ± 0.005 mas</a:t>
            </a:r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29BF532C-937A-3C81-B0AC-1846EA218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15" b="4578"/>
          <a:stretch/>
        </p:blipFill>
        <p:spPr>
          <a:xfrm>
            <a:off x="0" y="2123658"/>
            <a:ext cx="7384473" cy="4209463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3E750AF8-97E7-AB7F-9D5F-248A18366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15" b="4578"/>
          <a:stretch/>
        </p:blipFill>
        <p:spPr>
          <a:xfrm>
            <a:off x="6743257" y="6014577"/>
            <a:ext cx="7494921" cy="4272423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98434BBD-CC2D-A652-5A61-4B7091FCDB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15" b="4578"/>
          <a:stretch/>
        </p:blipFill>
        <p:spPr>
          <a:xfrm>
            <a:off x="0" y="6014582"/>
            <a:ext cx="7384473" cy="4209463"/>
          </a:xfrm>
          <a:prstGeom prst="rect">
            <a:avLst/>
          </a:prstGeom>
        </p:spPr>
      </p:pic>
      <p:sp>
        <p:nvSpPr>
          <p:cNvPr id="13" name="Google Shape;156;p17">
            <a:extLst>
              <a:ext uri="{FF2B5EF4-FFF2-40B4-BE49-F238E27FC236}">
                <a16:creationId xmlns:a16="http://schemas.microsoft.com/office/drawing/2014/main" id="{A55CADA8-A007-6D28-60C2-4172E4E5884B}"/>
              </a:ext>
            </a:extLst>
          </p:cNvPr>
          <p:cNvSpPr txBox="1"/>
          <p:nvPr/>
        </p:nvSpPr>
        <p:spPr>
          <a:xfrm>
            <a:off x="2391601" y="474051"/>
            <a:ext cx="1312794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rgbClr val="FFFDFC"/>
                </a:solidFill>
                <a:latin typeface="Michroma"/>
                <a:sym typeface="Michroma"/>
              </a:rPr>
              <a:t>LITpro</a:t>
            </a:r>
            <a:r>
              <a:rPr lang="en-US" sz="6000" dirty="0">
                <a:solidFill>
                  <a:srgbClr val="FFFDFC"/>
                </a:solidFill>
                <a:latin typeface="Michroma"/>
                <a:sym typeface="Michroma"/>
              </a:rPr>
              <a:t> – Angular Diameters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C03B5-7C23-3140-B5DB-31379F32B436}"/>
              </a:ext>
            </a:extLst>
          </p:cNvPr>
          <p:cNvSpPr txBox="1"/>
          <p:nvPr/>
        </p:nvSpPr>
        <p:spPr>
          <a:xfrm>
            <a:off x="14037562" y="5882533"/>
            <a:ext cx="4049821" cy="2793842"/>
          </a:xfrm>
          <a:prstGeom prst="rect">
            <a:avLst/>
          </a:prstGeom>
          <a:solidFill>
            <a:srgbClr val="9C6DA5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Boyajian</a:t>
            </a:r>
            <a:r>
              <a:rPr lang="en-US" sz="2400" dirty="0">
                <a:solidFill>
                  <a:schemeClr val="bg1"/>
                </a:solidFill>
              </a:rPr>
              <a:t> work: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γ</a:t>
            </a:r>
            <a:r>
              <a:rPr lang="en-US" sz="2400" dirty="0">
                <a:solidFill>
                  <a:schemeClr val="bg1"/>
                </a:solidFill>
              </a:rPr>
              <a:t> Tau: 2.45 ± 0.03 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mas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δ</a:t>
            </a:r>
            <a:r>
              <a:rPr lang="en-US" sz="2400" dirty="0">
                <a:solidFill>
                  <a:schemeClr val="bg1"/>
                </a:solidFill>
              </a:rPr>
              <a:t> Tau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: 2.35 ± 0.04 mas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ε</a:t>
            </a:r>
            <a:r>
              <a:rPr lang="en-US" sz="2400" dirty="0">
                <a:solidFill>
                  <a:schemeClr val="bg1"/>
                </a:solidFill>
              </a:rPr>
              <a:t> Tau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: 2.66 ± 0.03 mas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bg1"/>
                </a:solidFill>
              </a:rPr>
              <a:t>θ</a:t>
            </a:r>
            <a:r>
              <a:rPr lang="en-US" sz="2400" dirty="0">
                <a:solidFill>
                  <a:schemeClr val="bg1"/>
                </a:solidFill>
              </a:rPr>
              <a:t> Tau</a:t>
            </a:r>
            <a:r>
              <a:rPr lang="en-US" sz="2400" dirty="0">
                <a:solidFill>
                  <a:schemeClr val="bg1"/>
                </a:solidFill>
                <a:ea typeface="Arimo"/>
                <a:cs typeface="Arimo"/>
                <a:sym typeface="Arimo"/>
              </a:rPr>
              <a:t>: 2.25 ± 0.04 mas</a:t>
            </a:r>
          </a:p>
        </p:txBody>
      </p:sp>
    </p:spTree>
    <p:extLst>
      <p:ext uri="{BB962C8B-B14F-4D97-AF65-F5344CB8AC3E}">
        <p14:creationId xmlns:p14="http://schemas.microsoft.com/office/powerpoint/2010/main" val="35266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tars in space&#10;&#10;Description automatically generated">
            <a:extLst>
              <a:ext uri="{FF2B5EF4-FFF2-40B4-BE49-F238E27FC236}">
                <a16:creationId xmlns:a16="http://schemas.microsoft.com/office/drawing/2014/main" id="{BC4C3CFA-62E4-581D-6089-A32AF1550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b="25167"/>
          <a:stretch/>
        </p:blipFill>
        <p:spPr>
          <a:xfrm>
            <a:off x="-2" y="-1"/>
            <a:ext cx="18288002" cy="10287001"/>
          </a:xfrm>
          <a:prstGeom prst="rect">
            <a:avLst/>
          </a:prstGeom>
        </p:spPr>
      </p:pic>
      <p:sp>
        <p:nvSpPr>
          <p:cNvPr id="7" name="Google Shape;206;p21">
            <a:extLst>
              <a:ext uri="{FF2B5EF4-FFF2-40B4-BE49-F238E27FC236}">
                <a16:creationId xmlns:a16="http://schemas.microsoft.com/office/drawing/2014/main" id="{2890F8A6-060A-B941-33BC-AD2F426B5FB8}"/>
              </a:ext>
            </a:extLst>
          </p:cNvPr>
          <p:cNvSpPr txBox="1"/>
          <p:nvPr/>
        </p:nvSpPr>
        <p:spPr>
          <a:xfrm rot="20998679">
            <a:off x="278660" y="4096919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Angular Diameters </a:t>
            </a:r>
            <a:endParaRPr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9BCA5CF-6CE8-9337-6003-5E49DF02B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7" r="60644" b="89902"/>
          <a:stretch/>
        </p:blipFill>
        <p:spPr>
          <a:xfrm>
            <a:off x="4548843" y="2226912"/>
            <a:ext cx="6159100" cy="148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17" descr="A black text with a star&#10;&#10;Description automatically generated">
            <a:extLst>
              <a:ext uri="{FF2B5EF4-FFF2-40B4-BE49-F238E27FC236}">
                <a16:creationId xmlns:a16="http://schemas.microsoft.com/office/drawing/2014/main" id="{0D92B725-FCD8-0B60-5D71-EB36D2097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28" y="4556946"/>
            <a:ext cx="3762206" cy="3762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400000" lon="0" rev="6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Google Shape;206;p21">
            <a:extLst>
              <a:ext uri="{FF2B5EF4-FFF2-40B4-BE49-F238E27FC236}">
                <a16:creationId xmlns:a16="http://schemas.microsoft.com/office/drawing/2014/main" id="{3D364E81-87F8-B1BD-B4B1-3A9D55E27173}"/>
              </a:ext>
            </a:extLst>
          </p:cNvPr>
          <p:cNvSpPr txBox="1"/>
          <p:nvPr/>
        </p:nvSpPr>
        <p:spPr>
          <a:xfrm rot="198106">
            <a:off x="5504641" y="3612495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 dirty="0">
                <a:solidFill>
                  <a:srgbClr val="FFFFFF"/>
                </a:solidFill>
                <a:latin typeface="Michroma"/>
                <a:sym typeface="Michroma"/>
              </a:rPr>
              <a:t>Bolometric Flux</a:t>
            </a:r>
            <a:endParaRPr dirty="0"/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3344895A-9FA9-C774-3DC9-29755D817C01}"/>
              </a:ext>
            </a:extLst>
          </p:cNvPr>
          <p:cNvSpPr/>
          <p:nvPr/>
        </p:nvSpPr>
        <p:spPr>
          <a:xfrm rot="4549315" flipH="1">
            <a:off x="5276112" y="4554278"/>
            <a:ext cx="1801500" cy="18358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2384"/>
            </a:avLst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Google Shape;205;p21">
            <a:extLst>
              <a:ext uri="{FF2B5EF4-FFF2-40B4-BE49-F238E27FC236}">
                <a16:creationId xmlns:a16="http://schemas.microsoft.com/office/drawing/2014/main" id="{44C026B0-245A-B941-CCF5-BAD105DBD955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5;p23">
            <a:extLst>
              <a:ext uri="{FF2B5EF4-FFF2-40B4-BE49-F238E27FC236}">
                <a16:creationId xmlns:a16="http://schemas.microsoft.com/office/drawing/2014/main" id="{47D81FC1-3B1E-E810-8455-3705345ED0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8549" b="10680"/>
          <a:stretch/>
        </p:blipFill>
        <p:spPr>
          <a:xfrm>
            <a:off x="0" y="0"/>
            <a:ext cx="18288000" cy="212365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3270079" y="505507"/>
            <a:ext cx="11747841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DFC"/>
                </a:solidFill>
                <a:latin typeface="Michroma"/>
                <a:sym typeface="Michroma"/>
              </a:rPr>
              <a:t>VOSA – Bolometric Flux</a:t>
            </a:r>
            <a:endParaRPr dirty="0"/>
          </a:p>
        </p:txBody>
      </p:sp>
      <p:cxnSp>
        <p:nvCxnSpPr>
          <p:cNvPr id="158" name="Google Shape;158;p17"/>
          <p:cNvCxnSpPr/>
          <p:nvPr/>
        </p:nvCxnSpPr>
        <p:spPr>
          <a:xfrm>
            <a:off x="-171425" y="3909851"/>
            <a:ext cx="18459425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205;p21">
            <a:extLst>
              <a:ext uri="{FF2B5EF4-FFF2-40B4-BE49-F238E27FC236}">
                <a16:creationId xmlns:a16="http://schemas.microsoft.com/office/drawing/2014/main" id="{4D078F62-976D-D691-CDA8-A006757C08A9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7</a:t>
            </a:r>
            <a:endParaRPr lang="en-US" dirty="0"/>
          </a:p>
        </p:txBody>
      </p:sp>
      <p:pic>
        <p:nvPicPr>
          <p:cNvPr id="4" name="Picture 3" descr="A graph of a graph on a black background&#10;&#10;Description automatically generated">
            <a:extLst>
              <a:ext uri="{FF2B5EF4-FFF2-40B4-BE49-F238E27FC236}">
                <a16:creationId xmlns:a16="http://schemas.microsoft.com/office/drawing/2014/main" id="{C20D9CFE-36D1-81DE-77B6-85A607095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6" r="8747"/>
          <a:stretch/>
        </p:blipFill>
        <p:spPr>
          <a:xfrm>
            <a:off x="2438301" y="2123658"/>
            <a:ext cx="13239971" cy="816334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D14816-9061-7608-B3A2-F02217E47576}"/>
              </a:ext>
            </a:extLst>
          </p:cNvPr>
          <p:cNvSpPr/>
          <p:nvPr/>
        </p:nvSpPr>
        <p:spPr>
          <a:xfrm>
            <a:off x="3445566" y="2245620"/>
            <a:ext cx="10628244" cy="977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7AAA2F-2E56-0FFE-49ED-3FBA2E32F610}"/>
              </a:ext>
            </a:extLst>
          </p:cNvPr>
          <p:cNvSpPr/>
          <p:nvPr/>
        </p:nvSpPr>
        <p:spPr>
          <a:xfrm>
            <a:off x="13644164" y="2948597"/>
            <a:ext cx="3041373" cy="21866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682A9-3E41-1A42-F897-FBC33271F7C8}"/>
              </a:ext>
            </a:extLst>
          </p:cNvPr>
          <p:cNvSpPr txBox="1"/>
          <p:nvPr/>
        </p:nvSpPr>
        <p:spPr>
          <a:xfrm>
            <a:off x="14339134" y="2999412"/>
            <a:ext cx="3166732" cy="1131848"/>
          </a:xfrm>
          <a:prstGeom prst="rect">
            <a:avLst/>
          </a:prstGeom>
          <a:solidFill>
            <a:srgbClr val="9C6DA5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Flux</a:t>
            </a:r>
            <a:r>
              <a:rPr lang="en-US" sz="2400" baseline="-25000" dirty="0" err="1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BOL</a:t>
            </a:r>
            <a:r>
              <a:rPr lang="en-US" sz="24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: 1.24 x 10</a:t>
            </a:r>
            <a:r>
              <a:rPr lang="en-US" sz="2400" baseline="300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-6</a:t>
            </a:r>
            <a:r>
              <a:rPr lang="en-US" sz="24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 ± 3.27 x 10</a:t>
            </a:r>
            <a:r>
              <a:rPr lang="en-US" sz="2400" baseline="300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-8</a:t>
            </a:r>
            <a:r>
              <a:rPr lang="en-US" sz="24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 erg/cm</a:t>
            </a:r>
            <a:r>
              <a:rPr lang="en-US" sz="2400" baseline="300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/s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527C59-D2C8-B79C-3474-FC47F7003E98}"/>
              </a:ext>
            </a:extLst>
          </p:cNvPr>
          <p:cNvCxnSpPr>
            <a:cxnSpLocks/>
          </p:cNvCxnSpPr>
          <p:nvPr/>
        </p:nvCxnSpPr>
        <p:spPr>
          <a:xfrm>
            <a:off x="13711311" y="5145157"/>
            <a:ext cx="1871003" cy="0"/>
          </a:xfrm>
          <a:prstGeom prst="line">
            <a:avLst/>
          </a:prstGeom>
          <a:ln w="22225" cap="sq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C97FCC-3FBE-5E17-D11A-24A0D96D6BF7}"/>
              </a:ext>
            </a:extLst>
          </p:cNvPr>
          <p:cNvSpPr txBox="1"/>
          <p:nvPr/>
        </p:nvSpPr>
        <p:spPr>
          <a:xfrm>
            <a:off x="8011757" y="2395038"/>
            <a:ext cx="142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cs typeface="DecoType Naskh" pitchFamily="2" charset="-78"/>
              </a:rPr>
              <a:t>ε</a:t>
            </a:r>
            <a:r>
              <a:rPr lang="en-US" sz="36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cs typeface="DecoType Naskh" pitchFamily="2" charset="-78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DecoType Naskh" pitchFamily="2" charset="-78"/>
              </a:rPr>
              <a:t>Tau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C2C5A0-BA66-73DC-F240-3E547F761D25}"/>
              </a:ext>
            </a:extLst>
          </p:cNvPr>
          <p:cNvSpPr/>
          <p:nvPr/>
        </p:nvSpPr>
        <p:spPr>
          <a:xfrm>
            <a:off x="4101418" y="6377149"/>
            <a:ext cx="3041373" cy="21866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096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tars in space&#10;&#10;Description automatically generated">
            <a:extLst>
              <a:ext uri="{FF2B5EF4-FFF2-40B4-BE49-F238E27FC236}">
                <a16:creationId xmlns:a16="http://schemas.microsoft.com/office/drawing/2014/main" id="{BC4C3CFA-62E4-581D-6089-A32AF1550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b="25167"/>
          <a:stretch/>
        </p:blipFill>
        <p:spPr>
          <a:xfrm>
            <a:off x="-2" y="0"/>
            <a:ext cx="18288002" cy="10287001"/>
          </a:xfrm>
          <a:prstGeom prst="rect">
            <a:avLst/>
          </a:prstGeom>
        </p:spPr>
      </p:pic>
      <p:sp>
        <p:nvSpPr>
          <p:cNvPr id="7" name="Google Shape;206;p21">
            <a:extLst>
              <a:ext uri="{FF2B5EF4-FFF2-40B4-BE49-F238E27FC236}">
                <a16:creationId xmlns:a16="http://schemas.microsoft.com/office/drawing/2014/main" id="{2890F8A6-060A-B941-33BC-AD2F426B5FB8}"/>
              </a:ext>
            </a:extLst>
          </p:cNvPr>
          <p:cNvSpPr txBox="1"/>
          <p:nvPr/>
        </p:nvSpPr>
        <p:spPr>
          <a:xfrm rot="20998679">
            <a:off x="278660" y="4096919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>
                <a:solidFill>
                  <a:srgbClr val="FFFFFF"/>
                </a:solidFill>
                <a:latin typeface="Michroma"/>
                <a:sym typeface="Michroma"/>
              </a:rPr>
              <a:t>Angular Diameters </a:t>
            </a:r>
            <a:endParaRPr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9BCA5CF-6CE8-9337-6003-5E49DF02B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7" r="60644" b="89902"/>
          <a:stretch/>
        </p:blipFill>
        <p:spPr>
          <a:xfrm>
            <a:off x="4548843" y="2226912"/>
            <a:ext cx="6159100" cy="148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 descr="A logo of a hat&#10;&#10;Description automatically generated">
            <a:extLst>
              <a:ext uri="{FF2B5EF4-FFF2-40B4-BE49-F238E27FC236}">
                <a16:creationId xmlns:a16="http://schemas.microsoft.com/office/drawing/2014/main" id="{02EFAA04-736D-808A-A3ED-93BEF483F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4780044"/>
            <a:ext cx="3771900" cy="37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799999" lon="1200000" rev="2039999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17" descr="A black text with a star&#10;&#10;Description automatically generated">
            <a:extLst>
              <a:ext uri="{FF2B5EF4-FFF2-40B4-BE49-F238E27FC236}">
                <a16:creationId xmlns:a16="http://schemas.microsoft.com/office/drawing/2014/main" id="{0D92B725-FCD8-0B60-5D71-EB36D2097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28" y="4556946"/>
            <a:ext cx="3762206" cy="3762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400000" lon="0" rev="6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Google Shape;206;p21">
            <a:extLst>
              <a:ext uri="{FF2B5EF4-FFF2-40B4-BE49-F238E27FC236}">
                <a16:creationId xmlns:a16="http://schemas.microsoft.com/office/drawing/2014/main" id="{3D364E81-87F8-B1BD-B4B1-3A9D55E27173}"/>
              </a:ext>
            </a:extLst>
          </p:cNvPr>
          <p:cNvSpPr txBox="1"/>
          <p:nvPr/>
        </p:nvSpPr>
        <p:spPr>
          <a:xfrm rot="198106">
            <a:off x="5504641" y="3612495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>
                <a:solidFill>
                  <a:srgbClr val="FFFFFF"/>
                </a:solidFill>
                <a:latin typeface="Michroma"/>
                <a:sym typeface="Michroma"/>
              </a:rPr>
              <a:t>Bolometric Flux</a:t>
            </a:r>
            <a:endParaRPr/>
          </a:p>
        </p:txBody>
      </p:sp>
      <p:sp>
        <p:nvSpPr>
          <p:cNvPr id="20" name="Google Shape;206;p21">
            <a:extLst>
              <a:ext uri="{FF2B5EF4-FFF2-40B4-BE49-F238E27FC236}">
                <a16:creationId xmlns:a16="http://schemas.microsoft.com/office/drawing/2014/main" id="{A38063C6-7E97-9A02-41C2-611EC94B9CE9}"/>
              </a:ext>
            </a:extLst>
          </p:cNvPr>
          <p:cNvSpPr txBox="1"/>
          <p:nvPr/>
        </p:nvSpPr>
        <p:spPr>
          <a:xfrm rot="519731">
            <a:off x="9465250" y="4500799"/>
            <a:ext cx="4427296" cy="648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1">
                <a:solidFill>
                  <a:srgbClr val="FFFFFF"/>
                </a:solidFill>
                <a:latin typeface="Michroma"/>
                <a:sym typeface="Michroma"/>
              </a:rPr>
              <a:t>Parallax</a:t>
            </a:r>
            <a:endParaRPr/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3344895A-9FA9-C774-3DC9-29755D817C01}"/>
              </a:ext>
            </a:extLst>
          </p:cNvPr>
          <p:cNvSpPr/>
          <p:nvPr/>
        </p:nvSpPr>
        <p:spPr>
          <a:xfrm rot="4549315" flipH="1">
            <a:off x="5276112" y="4554278"/>
            <a:ext cx="1801500" cy="18358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2384"/>
            </a:avLst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A363DA8B-EBF2-EC21-AE8F-648F8EC78493}"/>
              </a:ext>
            </a:extLst>
          </p:cNvPr>
          <p:cNvSpPr/>
          <p:nvPr/>
        </p:nvSpPr>
        <p:spPr>
          <a:xfrm rot="10995015" flipH="1">
            <a:off x="7303725" y="4552581"/>
            <a:ext cx="1801500" cy="18358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2384"/>
            </a:avLst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C75F5-4B34-0C47-EFF5-82C85AF77807}"/>
              </a:ext>
            </a:extLst>
          </p:cNvPr>
          <p:cNvSpPr txBox="1"/>
          <p:nvPr/>
        </p:nvSpPr>
        <p:spPr>
          <a:xfrm>
            <a:off x="11678898" y="1904323"/>
            <a:ext cx="6009164" cy="1824795"/>
          </a:xfrm>
          <a:prstGeom prst="rect">
            <a:avLst/>
          </a:prstGeom>
          <a:gradFill>
            <a:gsLst>
              <a:gs pos="0">
                <a:srgbClr val="EBC2CC">
                  <a:lumMod val="0"/>
                </a:srgbClr>
              </a:gs>
              <a:gs pos="0">
                <a:srgbClr val="FA6A6E"/>
              </a:gs>
              <a:gs pos="67000">
                <a:srgbClr val="D81E3C"/>
              </a:gs>
              <a:gs pos="100000">
                <a:srgbClr val="9D0238"/>
              </a:gs>
            </a:gsLst>
            <a:lin ang="5400000" scaled="1"/>
          </a:gra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l-G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/>
              </a:rPr>
              <a:t>ε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DecoType Naskh"/>
              </a:rPr>
              <a:t> </a:t>
            </a:r>
            <a:r>
              <a:rPr lang="en-US" sz="4800" dirty="0">
                <a:solidFill>
                  <a:srgbClr val="FFFDFC"/>
                </a:solidFill>
                <a:latin typeface="Michroma"/>
                <a:sym typeface="Michroma"/>
              </a:rPr>
              <a:t>Tau Parallax: 22.4 </a:t>
            </a:r>
            <a:r>
              <a:rPr lang="en-US" sz="48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± </a:t>
            </a:r>
            <a:r>
              <a:rPr lang="en-US" sz="4800" dirty="0">
                <a:solidFill>
                  <a:srgbClr val="FFFDFC"/>
                </a:solidFill>
                <a:latin typeface="Michroma"/>
                <a:ea typeface="Arimo"/>
                <a:cs typeface="Arimo"/>
                <a:sym typeface="Michroma"/>
              </a:rPr>
              <a:t>0.2</a:t>
            </a:r>
            <a:r>
              <a:rPr lang="en-US" sz="4800" dirty="0">
                <a:solidFill>
                  <a:srgbClr val="FFFDFC"/>
                </a:solidFill>
                <a:latin typeface="Michroma"/>
                <a:ea typeface="Arimo"/>
                <a:cs typeface="Arimo"/>
                <a:sym typeface="Arimo"/>
              </a:rPr>
              <a:t> </a:t>
            </a:r>
            <a:r>
              <a:rPr lang="en-US" sz="4800" dirty="0">
                <a:solidFill>
                  <a:srgbClr val="FFFDFC"/>
                </a:solidFill>
                <a:latin typeface="Michroma"/>
                <a:ea typeface="Arimo"/>
                <a:cs typeface="Arimo"/>
                <a:sym typeface="Michroma"/>
              </a:rPr>
              <a:t>mas</a:t>
            </a:r>
            <a:r>
              <a:rPr lang="en-US" sz="4800" dirty="0">
                <a:solidFill>
                  <a:srgbClr val="FFFDFC"/>
                </a:solidFill>
                <a:latin typeface="Michroma"/>
                <a:sym typeface="Michroma"/>
              </a:rPr>
              <a:t> </a:t>
            </a:r>
            <a:endParaRPr lang="en-US" sz="4800" dirty="0"/>
          </a:p>
        </p:txBody>
      </p:sp>
      <p:sp>
        <p:nvSpPr>
          <p:cNvPr id="5" name="Google Shape;205;p21">
            <a:extLst>
              <a:ext uri="{FF2B5EF4-FFF2-40B4-BE49-F238E27FC236}">
                <a16:creationId xmlns:a16="http://schemas.microsoft.com/office/drawing/2014/main" id="{DB7CBC20-59B8-C062-6BB9-47E97BD54701}"/>
              </a:ext>
            </a:extLst>
          </p:cNvPr>
          <p:cNvSpPr txBox="1"/>
          <p:nvPr/>
        </p:nvSpPr>
        <p:spPr>
          <a:xfrm>
            <a:off x="17966360" y="0"/>
            <a:ext cx="442729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3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15615</TotalTime>
  <Words>826</Words>
  <Application>Microsoft Office PowerPoint</Application>
  <PresentationFormat>Custom</PresentationFormat>
  <Paragraphs>137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Temperature: 4911 ± 29 K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Zachary T Lao</cp:lastModifiedBy>
  <cp:revision>6</cp:revision>
  <cp:lastPrinted>2024-07-01T17:51:04Z</cp:lastPrinted>
  <dcterms:modified xsi:type="dcterms:W3CDTF">2025-04-21T15:06:11Z</dcterms:modified>
</cp:coreProperties>
</file>