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1.mov" ContentType="video/unknown"/>
  <Override PartName="/ppt/media/media2.mov" ContentType="video/unknown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3">
              <a:alpha val="36000"/>
            </a:srgbClr>
          </a:solidFill>
        </a:fill>
      </a:tcStyle>
    </a:wholeTbl>
    <a:band2H>
      <a:tcTxStyle b="def" i="def"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 b="def" i="def"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" name="Shape 11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850900" y="1270000"/>
            <a:ext cx="11303000" cy="3505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850900" y="4864100"/>
            <a:ext cx="11303000" cy="1574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>
                <a:solidFill>
                  <a:srgbClr val="73BFFF"/>
                </a:solidFill>
                <a:effectLst>
                  <a:outerShdw sx="100000" sy="100000" kx="0" ky="0" algn="b" rotWithShape="0" blurRad="38100" dist="36285" dir="2700000">
                    <a:srgbClr val="000000">
                      <a:alpha val="48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3" name="“Type a quote here.”"/>
          <p:cNvSpPr txBox="1"/>
          <p:nvPr>
            <p:ph type="body" sz="quarter" idx="14"/>
          </p:nvPr>
        </p:nvSpPr>
        <p:spPr>
          <a:xfrm>
            <a:off x="1270000" y="42672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effectLst>
                  <a:outerShdw sx="100000" sy="100000" kx="0" ky="0" algn="b" rotWithShape="0" blurRad="38100" dist="54428" dir="2700000">
                    <a:srgbClr val="000000">
                      <a:alpha val="48000"/>
                    </a:srgbClr>
                  </a:outerShdw>
                </a:effectLst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143070724_2880x2159.jpeg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825500" y="914400"/>
            <a:ext cx="11341100" cy="5740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787400" y="6807200"/>
            <a:ext cx="11430000" cy="1219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787400" y="3657600"/>
            <a:ext cx="11430000" cy="2438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143070716_1012x1350.jpeg"/>
          <p:cNvSpPr/>
          <p:nvPr>
            <p:ph type="pic" sz="half" idx="13"/>
          </p:nvPr>
        </p:nvSpPr>
        <p:spPr>
          <a:xfrm>
            <a:off x="7200900" y="1257300"/>
            <a:ext cx="5016500" cy="7213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8" name="Title Text"/>
          <p:cNvSpPr txBox="1"/>
          <p:nvPr>
            <p:ph type="title"/>
          </p:nvPr>
        </p:nvSpPr>
        <p:spPr>
          <a:xfrm>
            <a:off x="787400" y="1384300"/>
            <a:ext cx="5638800" cy="3505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quarter" idx="1"/>
          </p:nvPr>
        </p:nvSpPr>
        <p:spPr>
          <a:xfrm>
            <a:off x="787400" y="4876800"/>
            <a:ext cx="5638800" cy="3759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6" name="Body Level One…"/>
          <p:cNvSpPr txBox="1"/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143070716_1012x1350.jpeg"/>
          <p:cNvSpPr/>
          <p:nvPr>
            <p:ph type="pic" sz="half" idx="13"/>
          </p:nvPr>
        </p:nvSpPr>
        <p:spPr>
          <a:xfrm>
            <a:off x="7213600" y="2755900"/>
            <a:ext cx="5016500" cy="571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6" name="Body Level One…"/>
          <p:cNvSpPr txBox="1"/>
          <p:nvPr>
            <p:ph type="body" sz="half" idx="1"/>
          </p:nvPr>
        </p:nvSpPr>
        <p:spPr>
          <a:xfrm>
            <a:off x="787400" y="2768600"/>
            <a:ext cx="54229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143070718_1000x750.jpeg"/>
          <p:cNvSpPr/>
          <p:nvPr>
            <p:ph type="pic" sz="quarter" idx="13"/>
          </p:nvPr>
        </p:nvSpPr>
        <p:spPr>
          <a:xfrm>
            <a:off x="6858000" y="5105400"/>
            <a:ext cx="5321300" cy="338138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3" name="143070724_2880x2159.jpeg"/>
          <p:cNvSpPr/>
          <p:nvPr>
            <p:ph type="pic" sz="quarter" idx="14"/>
          </p:nvPr>
        </p:nvSpPr>
        <p:spPr>
          <a:xfrm>
            <a:off x="6858000" y="1270000"/>
            <a:ext cx="5316292" cy="3378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143070716_1012x1350.jpeg"/>
          <p:cNvSpPr/>
          <p:nvPr>
            <p:ph type="pic" sz="half" idx="15"/>
          </p:nvPr>
        </p:nvSpPr>
        <p:spPr>
          <a:xfrm>
            <a:off x="1143000" y="1244600"/>
            <a:ext cx="5219700" cy="7213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xfrm>
            <a:off x="12534899" y="9311678"/>
            <a:ext cx="312015" cy="312344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787400" y="1371600"/>
            <a:ext cx="11430000" cy="701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536220" y="9311678"/>
            <a:ext cx="312015" cy="31234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889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1333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1778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2222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2667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3111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3556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4000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thorlabs.de/thorproduct.cfm?partnumber=mla150-5c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he Very Small Array"/>
          <p:cNvSpPr txBox="1"/>
          <p:nvPr>
            <p:ph type="ctrTitle"/>
          </p:nvPr>
        </p:nvSpPr>
        <p:spPr>
          <a:xfrm>
            <a:off x="850900" y="208539"/>
            <a:ext cx="11303000" cy="1222525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Very Small Array</a:t>
            </a:r>
          </a:p>
        </p:txBody>
      </p:sp>
      <p:sp>
        <p:nvSpPr>
          <p:cNvPr id="119" name="The effects of nanostructure on the focal properties of microlenses"/>
          <p:cNvSpPr txBox="1"/>
          <p:nvPr>
            <p:ph type="subTitle" sz="quarter" idx="1"/>
          </p:nvPr>
        </p:nvSpPr>
        <p:spPr>
          <a:xfrm>
            <a:off x="850900" y="7032917"/>
            <a:ext cx="11303000" cy="15748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effects of nanostructure on the focal properties of microlenses</a:t>
            </a:r>
          </a:p>
        </p:txBody>
      </p:sp>
      <p:sp>
        <p:nvSpPr>
          <p:cNvPr id="120" name="Bryson Stemock"/>
          <p:cNvSpPr txBox="1"/>
          <p:nvPr/>
        </p:nvSpPr>
        <p:spPr>
          <a:xfrm>
            <a:off x="850900" y="8415817"/>
            <a:ext cx="11303000" cy="633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sz="3500">
                <a:solidFill>
                  <a:srgbClr val="73BFFF"/>
                </a:solidFill>
              </a:defRPr>
            </a:lvl1pPr>
          </a:lstStyle>
          <a:p>
            <a:pPr/>
            <a:r>
              <a:t>Bryson Stemock</a:t>
            </a:r>
          </a:p>
        </p:txBody>
      </p:sp>
      <p:sp>
        <p:nvSpPr>
          <p:cNvPr id="121" name="In Collaboration with Zhihan Li, Advised by Dr. Michael Crescimanno"/>
          <p:cNvSpPr txBox="1"/>
          <p:nvPr/>
        </p:nvSpPr>
        <p:spPr>
          <a:xfrm>
            <a:off x="850900" y="9087032"/>
            <a:ext cx="11303000" cy="633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sz="3000">
                <a:solidFill>
                  <a:srgbClr val="73BFFF"/>
                </a:solidFill>
              </a:defRPr>
            </a:lvl1pPr>
          </a:lstStyle>
          <a:p>
            <a:pPr/>
            <a:r>
              <a:t>In Collaboration with Zhihan Li, Advised by Dr. Michael Crescimanno</a:t>
            </a:r>
          </a:p>
        </p:txBody>
      </p:sp>
      <p:pic>
        <p:nvPicPr>
          <p:cNvPr id="122" name="100X-.jpg" descr="100X-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8175" y="1566321"/>
            <a:ext cx="7108450" cy="533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Experiment- Setu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Experiment- Setup</a:t>
            </a:r>
          </a:p>
        </p:txBody>
      </p:sp>
      <p:sp>
        <p:nvSpPr>
          <p:cNvPr id="162" name="Light Source…"/>
          <p:cNvSpPr txBox="1"/>
          <p:nvPr>
            <p:ph type="body" sz="half" idx="1"/>
          </p:nvPr>
        </p:nvSpPr>
        <p:spPr>
          <a:xfrm>
            <a:off x="793750" y="2547819"/>
            <a:ext cx="5795885" cy="6156562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 startAt="1"/>
            </a:pPr>
            <a:r>
              <a:t> Light Source</a:t>
            </a:r>
          </a:p>
          <a:p>
            <a:pPr marL="228600" indent="-228600">
              <a:buSzPct val="100000"/>
              <a:buAutoNum type="arabicPeriod" startAt="1"/>
            </a:pPr>
            <a:r>
              <a:t> Mirror</a:t>
            </a:r>
          </a:p>
          <a:p>
            <a:pPr marL="228600" indent="-228600">
              <a:buSzPct val="100000"/>
              <a:buAutoNum type="arabicPeriod" startAt="1"/>
            </a:pPr>
            <a:r>
              <a:t> Converging Lens</a:t>
            </a:r>
          </a:p>
          <a:p>
            <a:pPr marL="228600" indent="-228600">
              <a:buSzPct val="100000"/>
              <a:buAutoNum type="arabicPeriod" startAt="1"/>
            </a:pPr>
            <a:r>
              <a:t> Kinetic Stage and Sensor</a:t>
            </a:r>
          </a:p>
          <a:p>
            <a:pPr marL="228600" indent="-228600">
              <a:buSzPct val="100000"/>
              <a:buAutoNum type="arabicPeriod" startAt="1"/>
            </a:pPr>
            <a:r>
              <a:t> Microlens Array</a:t>
            </a:r>
          </a:p>
          <a:p>
            <a:pPr marL="228600" indent="-228600">
              <a:buSzPct val="100000"/>
              <a:buAutoNum type="arabicPeriod" startAt="1"/>
            </a:pPr>
            <a:r>
              <a:t> Fiber Optic</a:t>
            </a:r>
          </a:p>
        </p:txBody>
      </p:sp>
      <p:pic>
        <p:nvPicPr>
          <p:cNvPr id="163" name="vertical_set-up.jpg" descr="vertical_set-u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2606" y="2088909"/>
            <a:ext cx="5305787" cy="70743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" name="Group"/>
          <p:cNvGrpSpPr/>
          <p:nvPr/>
        </p:nvGrpSpPr>
        <p:grpSpPr>
          <a:xfrm>
            <a:off x="8563905" y="5302530"/>
            <a:ext cx="621739" cy="647140"/>
            <a:chOff x="0" y="0"/>
            <a:chExt cx="621738" cy="647138"/>
          </a:xfrm>
        </p:grpSpPr>
        <p:sp>
          <p:nvSpPr>
            <p:cNvPr id="164" name="3"/>
            <p:cNvSpPr txBox="1"/>
            <p:nvPr/>
          </p:nvSpPr>
          <p:spPr>
            <a:xfrm>
              <a:off x="126617" y="0"/>
              <a:ext cx="368504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3</a:t>
              </a:r>
            </a:p>
          </p:txBody>
        </p:sp>
        <p:sp>
          <p:nvSpPr>
            <p:cNvPr id="165" name="Circle"/>
            <p:cNvSpPr/>
            <p:nvPr/>
          </p:nvSpPr>
          <p:spPr>
            <a:xfrm>
              <a:off x="0" y="12699"/>
              <a:ext cx="621739" cy="621740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>
              <a:outerShdw sx="100000" sy="100000" kx="0" ky="0" algn="b" rotWithShape="0" blurRad="25400" dist="38100" dir="2700000">
                <a:srgbClr val="000000">
                  <a:alpha val="64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</a:p>
          </p:txBody>
        </p:sp>
      </p:grpSp>
      <p:grpSp>
        <p:nvGrpSpPr>
          <p:cNvPr id="169" name="Group"/>
          <p:cNvGrpSpPr/>
          <p:nvPr/>
        </p:nvGrpSpPr>
        <p:grpSpPr>
          <a:xfrm>
            <a:off x="10069137" y="4553230"/>
            <a:ext cx="621739" cy="647140"/>
            <a:chOff x="0" y="0"/>
            <a:chExt cx="621738" cy="647138"/>
          </a:xfrm>
        </p:grpSpPr>
        <p:sp>
          <p:nvSpPr>
            <p:cNvPr id="167" name="4"/>
            <p:cNvSpPr txBox="1"/>
            <p:nvPr/>
          </p:nvSpPr>
          <p:spPr>
            <a:xfrm>
              <a:off x="126617" y="0"/>
              <a:ext cx="368504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4</a:t>
              </a:r>
            </a:p>
          </p:txBody>
        </p:sp>
        <p:sp>
          <p:nvSpPr>
            <p:cNvPr id="168" name="Circle"/>
            <p:cNvSpPr/>
            <p:nvPr/>
          </p:nvSpPr>
          <p:spPr>
            <a:xfrm>
              <a:off x="0" y="12699"/>
              <a:ext cx="621739" cy="621740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>
              <a:outerShdw sx="100000" sy="100000" kx="0" ky="0" algn="b" rotWithShape="0" blurRad="25400" dist="38100" dir="2700000">
                <a:srgbClr val="000000">
                  <a:alpha val="64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</a:p>
          </p:txBody>
        </p:sp>
      </p:grpSp>
      <p:grpSp>
        <p:nvGrpSpPr>
          <p:cNvPr id="172" name="Group"/>
          <p:cNvGrpSpPr/>
          <p:nvPr/>
        </p:nvGrpSpPr>
        <p:grpSpPr>
          <a:xfrm>
            <a:off x="8858407" y="7256719"/>
            <a:ext cx="621739" cy="647139"/>
            <a:chOff x="0" y="0"/>
            <a:chExt cx="621738" cy="647138"/>
          </a:xfrm>
        </p:grpSpPr>
        <p:sp>
          <p:nvSpPr>
            <p:cNvPr id="170" name="2"/>
            <p:cNvSpPr txBox="1"/>
            <p:nvPr/>
          </p:nvSpPr>
          <p:spPr>
            <a:xfrm>
              <a:off x="126617" y="0"/>
              <a:ext cx="368504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171" name="Circle"/>
            <p:cNvSpPr/>
            <p:nvPr/>
          </p:nvSpPr>
          <p:spPr>
            <a:xfrm>
              <a:off x="0" y="12699"/>
              <a:ext cx="621739" cy="621740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>
              <a:outerShdw sx="100000" sy="100000" kx="0" ky="0" algn="b" rotWithShape="0" blurRad="25400" dist="38100" dir="2700000">
                <a:srgbClr val="000000">
                  <a:alpha val="64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</a:p>
          </p:txBody>
        </p:sp>
      </p:grpSp>
      <p:grpSp>
        <p:nvGrpSpPr>
          <p:cNvPr id="175" name="Group"/>
          <p:cNvGrpSpPr/>
          <p:nvPr/>
        </p:nvGrpSpPr>
        <p:grpSpPr>
          <a:xfrm>
            <a:off x="8705687" y="4176923"/>
            <a:ext cx="621739" cy="647139"/>
            <a:chOff x="0" y="0"/>
            <a:chExt cx="621738" cy="647138"/>
          </a:xfrm>
        </p:grpSpPr>
        <p:sp>
          <p:nvSpPr>
            <p:cNvPr id="173" name="5"/>
            <p:cNvSpPr txBox="1"/>
            <p:nvPr/>
          </p:nvSpPr>
          <p:spPr>
            <a:xfrm>
              <a:off x="126617" y="0"/>
              <a:ext cx="368504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5</a:t>
              </a:r>
            </a:p>
          </p:txBody>
        </p:sp>
        <p:sp>
          <p:nvSpPr>
            <p:cNvPr id="174" name="Circle"/>
            <p:cNvSpPr/>
            <p:nvPr/>
          </p:nvSpPr>
          <p:spPr>
            <a:xfrm>
              <a:off x="0" y="12699"/>
              <a:ext cx="621739" cy="621739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>
              <a:outerShdw sx="100000" sy="100000" kx="0" ky="0" algn="b" rotWithShape="0" blurRad="25400" dist="38100" dir="2700000">
                <a:srgbClr val="000000">
                  <a:alpha val="64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</a:p>
          </p:txBody>
        </p:sp>
      </p:grpSp>
      <p:grpSp>
        <p:nvGrpSpPr>
          <p:cNvPr id="178" name="Group"/>
          <p:cNvGrpSpPr/>
          <p:nvPr/>
        </p:nvGrpSpPr>
        <p:grpSpPr>
          <a:xfrm>
            <a:off x="11558006" y="6884301"/>
            <a:ext cx="621739" cy="647139"/>
            <a:chOff x="0" y="0"/>
            <a:chExt cx="621738" cy="647138"/>
          </a:xfrm>
        </p:grpSpPr>
        <p:sp>
          <p:nvSpPr>
            <p:cNvPr id="176" name="1"/>
            <p:cNvSpPr txBox="1"/>
            <p:nvPr/>
          </p:nvSpPr>
          <p:spPr>
            <a:xfrm>
              <a:off x="126617" y="0"/>
              <a:ext cx="368504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177" name="Circle"/>
            <p:cNvSpPr/>
            <p:nvPr/>
          </p:nvSpPr>
          <p:spPr>
            <a:xfrm>
              <a:off x="0" y="12699"/>
              <a:ext cx="621739" cy="621740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>
              <a:outerShdw sx="100000" sy="100000" kx="0" ky="0" algn="b" rotWithShape="0" blurRad="25400" dist="38100" dir="2700000">
                <a:srgbClr val="000000">
                  <a:alpha val="64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</a:p>
          </p:txBody>
        </p:sp>
      </p:grpSp>
      <p:grpSp>
        <p:nvGrpSpPr>
          <p:cNvPr id="181" name="Group"/>
          <p:cNvGrpSpPr/>
          <p:nvPr/>
        </p:nvGrpSpPr>
        <p:grpSpPr>
          <a:xfrm>
            <a:off x="9905524" y="3299246"/>
            <a:ext cx="621739" cy="647139"/>
            <a:chOff x="0" y="0"/>
            <a:chExt cx="621738" cy="647138"/>
          </a:xfrm>
        </p:grpSpPr>
        <p:sp>
          <p:nvSpPr>
            <p:cNvPr id="179" name="6"/>
            <p:cNvSpPr txBox="1"/>
            <p:nvPr/>
          </p:nvSpPr>
          <p:spPr>
            <a:xfrm>
              <a:off x="126617" y="0"/>
              <a:ext cx="368504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6</a:t>
              </a:r>
            </a:p>
          </p:txBody>
        </p:sp>
        <p:sp>
          <p:nvSpPr>
            <p:cNvPr id="180" name="Circle"/>
            <p:cNvSpPr/>
            <p:nvPr/>
          </p:nvSpPr>
          <p:spPr>
            <a:xfrm>
              <a:off x="0" y="12699"/>
              <a:ext cx="621739" cy="621739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>
              <a:outerShdw sx="100000" sy="100000" kx="0" ky="0" algn="b" rotWithShape="0" blurRad="25400" dist="38100" dir="2700000">
                <a:srgbClr val="000000">
                  <a:alpha val="64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1000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1000"/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1000"/>
                                        <p:tgtEl>
                                          <p:spTgt spid="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0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5" dur="1000"/>
                                        <p:tgtEl>
                                          <p:spTgt spid="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9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6" grpId="4"/>
      <p:bldP build="whole" bldLvl="1" animBg="1" rev="0" advAuto="0" spid="169" grpId="5"/>
      <p:bldP build="whole" bldLvl="1" animBg="1" rev="0" advAuto="0" spid="178" grpId="2"/>
      <p:bldP build="whole" bldLvl="1" animBg="1" rev="0" advAuto="0" spid="181" grpId="7"/>
      <p:bldP build="whole" bldLvl="1" animBg="1" rev="0" advAuto="0" spid="175" grpId="6"/>
      <p:bldP build="whole" bldLvl="1" animBg="1" rev="0" advAuto="0" spid="172" grpId="3"/>
      <p:bldP build="p" bldLvl="5" animBg="1" rev="0" advAuto="0" spid="16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vertical_set-up.jpg" descr="vertical_set-u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7977" y="244237"/>
            <a:ext cx="6948846" cy="92651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" name="Group"/>
          <p:cNvGrpSpPr/>
          <p:nvPr/>
        </p:nvGrpSpPr>
        <p:grpSpPr>
          <a:xfrm>
            <a:off x="5196016" y="4405152"/>
            <a:ext cx="621739" cy="647139"/>
            <a:chOff x="0" y="0"/>
            <a:chExt cx="621738" cy="647138"/>
          </a:xfrm>
        </p:grpSpPr>
        <p:sp>
          <p:nvSpPr>
            <p:cNvPr id="184" name="3"/>
            <p:cNvSpPr txBox="1"/>
            <p:nvPr/>
          </p:nvSpPr>
          <p:spPr>
            <a:xfrm>
              <a:off x="126617" y="0"/>
              <a:ext cx="368504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3</a:t>
              </a:r>
            </a:p>
          </p:txBody>
        </p:sp>
        <p:sp>
          <p:nvSpPr>
            <p:cNvPr id="185" name="Circle"/>
            <p:cNvSpPr/>
            <p:nvPr/>
          </p:nvSpPr>
          <p:spPr>
            <a:xfrm>
              <a:off x="0" y="12699"/>
              <a:ext cx="621739" cy="621740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>
              <a:outerShdw sx="100000" sy="100000" kx="0" ky="0" algn="b" rotWithShape="0" blurRad="25400" dist="38100" dir="2700000">
                <a:srgbClr val="000000">
                  <a:alpha val="64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</a:p>
          </p:txBody>
        </p:sp>
      </p:grpSp>
      <p:grpSp>
        <p:nvGrpSpPr>
          <p:cNvPr id="189" name="Group"/>
          <p:cNvGrpSpPr/>
          <p:nvPr/>
        </p:nvGrpSpPr>
        <p:grpSpPr>
          <a:xfrm>
            <a:off x="6946665" y="3361350"/>
            <a:ext cx="621739" cy="647139"/>
            <a:chOff x="0" y="0"/>
            <a:chExt cx="621738" cy="647138"/>
          </a:xfrm>
        </p:grpSpPr>
        <p:sp>
          <p:nvSpPr>
            <p:cNvPr id="187" name="4"/>
            <p:cNvSpPr txBox="1"/>
            <p:nvPr/>
          </p:nvSpPr>
          <p:spPr>
            <a:xfrm>
              <a:off x="126617" y="0"/>
              <a:ext cx="368504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4</a:t>
              </a:r>
            </a:p>
          </p:txBody>
        </p:sp>
        <p:sp>
          <p:nvSpPr>
            <p:cNvPr id="188" name="Circle"/>
            <p:cNvSpPr/>
            <p:nvPr/>
          </p:nvSpPr>
          <p:spPr>
            <a:xfrm>
              <a:off x="0" y="12699"/>
              <a:ext cx="621739" cy="621740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>
              <a:outerShdw sx="100000" sy="100000" kx="0" ky="0" algn="b" rotWithShape="0" blurRad="25400" dist="38100" dir="2700000">
                <a:srgbClr val="000000">
                  <a:alpha val="64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</a:p>
          </p:txBody>
        </p:sp>
      </p:grpSp>
      <p:grpSp>
        <p:nvGrpSpPr>
          <p:cNvPr id="192" name="Group"/>
          <p:cNvGrpSpPr/>
          <p:nvPr/>
        </p:nvGrpSpPr>
        <p:grpSpPr>
          <a:xfrm>
            <a:off x="5359628" y="7013788"/>
            <a:ext cx="621739" cy="647139"/>
            <a:chOff x="0" y="0"/>
            <a:chExt cx="621738" cy="647138"/>
          </a:xfrm>
        </p:grpSpPr>
        <p:sp>
          <p:nvSpPr>
            <p:cNvPr id="190" name="2"/>
            <p:cNvSpPr txBox="1"/>
            <p:nvPr/>
          </p:nvSpPr>
          <p:spPr>
            <a:xfrm>
              <a:off x="126617" y="0"/>
              <a:ext cx="368504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191" name="Circle"/>
            <p:cNvSpPr/>
            <p:nvPr/>
          </p:nvSpPr>
          <p:spPr>
            <a:xfrm>
              <a:off x="0" y="12700"/>
              <a:ext cx="621739" cy="621739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>
              <a:outerShdw sx="100000" sy="100000" kx="0" ky="0" algn="b" rotWithShape="0" blurRad="25400" dist="38100" dir="2700000">
                <a:srgbClr val="000000">
                  <a:alpha val="64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</a:p>
          </p:txBody>
        </p:sp>
      </p:grpSp>
      <p:grpSp>
        <p:nvGrpSpPr>
          <p:cNvPr id="195" name="Group"/>
          <p:cNvGrpSpPr/>
          <p:nvPr/>
        </p:nvGrpSpPr>
        <p:grpSpPr>
          <a:xfrm>
            <a:off x="5572324" y="3115932"/>
            <a:ext cx="621739" cy="647139"/>
            <a:chOff x="0" y="0"/>
            <a:chExt cx="621738" cy="647138"/>
          </a:xfrm>
        </p:grpSpPr>
        <p:sp>
          <p:nvSpPr>
            <p:cNvPr id="193" name="5"/>
            <p:cNvSpPr txBox="1"/>
            <p:nvPr/>
          </p:nvSpPr>
          <p:spPr>
            <a:xfrm>
              <a:off x="126617" y="0"/>
              <a:ext cx="368504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5</a:t>
              </a:r>
            </a:p>
          </p:txBody>
        </p:sp>
        <p:sp>
          <p:nvSpPr>
            <p:cNvPr id="194" name="Circle"/>
            <p:cNvSpPr/>
            <p:nvPr/>
          </p:nvSpPr>
          <p:spPr>
            <a:xfrm>
              <a:off x="0" y="12699"/>
              <a:ext cx="621739" cy="621739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>
              <a:outerShdw sx="100000" sy="100000" kx="0" ky="0" algn="b" rotWithShape="0" blurRad="25400" dist="38100" dir="2700000">
                <a:srgbClr val="000000">
                  <a:alpha val="64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</a:p>
          </p:txBody>
        </p:sp>
      </p:grpSp>
      <p:grpSp>
        <p:nvGrpSpPr>
          <p:cNvPr id="198" name="Group"/>
          <p:cNvGrpSpPr/>
          <p:nvPr/>
        </p:nvGrpSpPr>
        <p:grpSpPr>
          <a:xfrm>
            <a:off x="7404779" y="7132206"/>
            <a:ext cx="621739" cy="647139"/>
            <a:chOff x="0" y="0"/>
            <a:chExt cx="621738" cy="647138"/>
          </a:xfrm>
        </p:grpSpPr>
        <p:sp>
          <p:nvSpPr>
            <p:cNvPr id="196" name="1"/>
            <p:cNvSpPr txBox="1"/>
            <p:nvPr/>
          </p:nvSpPr>
          <p:spPr>
            <a:xfrm>
              <a:off x="126617" y="0"/>
              <a:ext cx="368504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197" name="Circle"/>
            <p:cNvSpPr/>
            <p:nvPr/>
          </p:nvSpPr>
          <p:spPr>
            <a:xfrm>
              <a:off x="0" y="12700"/>
              <a:ext cx="621739" cy="621739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>
              <a:outerShdw sx="100000" sy="100000" kx="0" ky="0" algn="b" rotWithShape="0" blurRad="25400" dist="38100" dir="2700000">
                <a:srgbClr val="000000">
                  <a:alpha val="64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</a:p>
          </p:txBody>
        </p:sp>
      </p:grpSp>
      <p:grpSp>
        <p:nvGrpSpPr>
          <p:cNvPr id="201" name="Group"/>
          <p:cNvGrpSpPr/>
          <p:nvPr/>
        </p:nvGrpSpPr>
        <p:grpSpPr>
          <a:xfrm>
            <a:off x="6783053" y="2025559"/>
            <a:ext cx="621739" cy="647139"/>
            <a:chOff x="0" y="0"/>
            <a:chExt cx="621738" cy="647138"/>
          </a:xfrm>
        </p:grpSpPr>
        <p:sp>
          <p:nvSpPr>
            <p:cNvPr id="199" name="6"/>
            <p:cNvSpPr txBox="1"/>
            <p:nvPr/>
          </p:nvSpPr>
          <p:spPr>
            <a:xfrm>
              <a:off x="126617" y="0"/>
              <a:ext cx="368504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6</a:t>
              </a:r>
            </a:p>
          </p:txBody>
        </p:sp>
        <p:sp>
          <p:nvSpPr>
            <p:cNvPr id="200" name="Circle"/>
            <p:cNvSpPr/>
            <p:nvPr/>
          </p:nvSpPr>
          <p:spPr>
            <a:xfrm>
              <a:off x="0" y="12699"/>
              <a:ext cx="621739" cy="621739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>
              <a:outerShdw sx="100000" sy="100000" kx="0" ky="0" algn="b" rotWithShape="0" blurRad="25400" dist="38100" dir="2700000">
                <a:srgbClr val="000000">
                  <a:alpha val="64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tage.mov" descr="stage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56979" y="1583604"/>
            <a:ext cx="11874566" cy="6689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3333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pectrum.mov" descr="spectrum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65116" y="1531851"/>
            <a:ext cx="11874568" cy="6689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9999" fill="hold"/>
                                        <p:tgtEl>
                                          <p:spTgt spid="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lensE_2-625nm.png" descr="lensE_2-625n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062" y="603459"/>
            <a:ext cx="12276676" cy="8546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commlens1-focal-plot.png" descr="commlens1-focal-pl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8800" y="645855"/>
            <a:ext cx="12167200" cy="84618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money.png" descr="mone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062" y="560548"/>
            <a:ext cx="12276676" cy="8632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focal_montage_theory.jpg" descr="focal_montage_theor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433" y="560548"/>
            <a:ext cx="11631934" cy="8632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sul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Results</a:t>
            </a:r>
          </a:p>
        </p:txBody>
      </p:sp>
      <p:sp>
        <p:nvSpPr>
          <p:cNvPr id="216" name="Simulated effects due to layer chirping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Simulated effects due to layer chirping</a:t>
            </a:r>
          </a:p>
          <a:p>
            <a:pPr>
              <a:buBlip>
                <a:blip r:embed="rId2"/>
              </a:buBlip>
            </a:pPr>
            <a:r>
              <a:t>Found an expected chromatic effect on focal length due to the bilayered material</a:t>
            </a:r>
          </a:p>
          <a:p>
            <a:pPr>
              <a:buBlip>
                <a:blip r:embed="rId2"/>
              </a:buBlip>
            </a:pPr>
            <a:r>
              <a:t>Found an unexpected chromatic focal length effect, possibly due to a defect in the lenses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eferen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References</a:t>
            </a:r>
          </a:p>
        </p:txBody>
      </p:sp>
      <p:sp>
        <p:nvSpPr>
          <p:cNvPr id="219" name="Crescimanno, M., Oder, T., Andrews, J., et al. 2014, OSA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457200" indent="-457200" defTabSz="914400">
              <a:lnSpc>
                <a:spcPct val="120000"/>
              </a:lnSpc>
              <a:spcBef>
                <a:spcPts val="0"/>
              </a:spcBef>
              <a:buClr>
                <a:srgbClr val="595959"/>
              </a:buClr>
              <a:buSzTx/>
              <a:buFont typeface="Arial"/>
              <a:buNone/>
              <a:defRPr sz="2600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t>Crescimanno, M., Oder, T., Andrews, J., et al. 2014, OSA</a:t>
            </a:r>
          </a:p>
          <a:p>
            <a:pPr marL="330200" indent="-330200" defTabSz="457200">
              <a:lnSpc>
                <a:spcPts val="4900"/>
              </a:lnSpc>
              <a:spcBef>
                <a:spcPts val="0"/>
              </a:spcBef>
              <a:buSzTx/>
              <a:buNone/>
              <a:defRPr sz="2600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t>MLA150-5C 10 mm x 10 mm Unmounted Lens Array, 300-1100 nm, Chrome Mask, Pitch=150 µm, f=5.2 mm. (n.d.). Retrieved from </a:t>
            </a:r>
            <a:r>
              <a:rPr u="sng">
                <a:hlinkClick r:id="rId2" invalidUrl="" action="" tgtFrame="" tooltip="" history="1" highlightClick="0" endSnd="0"/>
              </a:rPr>
              <a:t>https://www.thorlabs.de/thorproduct.cfm?partnumber=mla150-5c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as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Basics</a:t>
            </a:r>
          </a:p>
        </p:txBody>
      </p:sp>
      <p:pic>
        <p:nvPicPr>
          <p:cNvPr id="125" name="wrong-focus.jpg" descr="wrong-focus.jpg"/>
          <p:cNvPicPr>
            <a:picLocks noChangeAspect="1"/>
          </p:cNvPicPr>
          <p:nvPr/>
        </p:nvPicPr>
        <p:blipFill>
          <a:blip r:embed="rId2">
            <a:extLst/>
          </a:blip>
          <a:srcRect l="27409" t="0" r="27409" b="0"/>
          <a:stretch>
            <a:fillRect/>
          </a:stretch>
        </p:blipFill>
        <p:spPr>
          <a:xfrm>
            <a:off x="1434504" y="2385235"/>
            <a:ext cx="4141261" cy="6874422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Line"/>
          <p:cNvSpPr/>
          <p:nvPr/>
        </p:nvSpPr>
        <p:spPr>
          <a:xfrm flipV="1">
            <a:off x="888207" y="2172393"/>
            <a:ext cx="5233985" cy="7300083"/>
          </a:xfrm>
          <a:prstGeom prst="line">
            <a:avLst/>
          </a:prstGeom>
          <a:ln w="1270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127" name="Line"/>
          <p:cNvSpPr/>
          <p:nvPr/>
        </p:nvSpPr>
        <p:spPr>
          <a:xfrm>
            <a:off x="1043731" y="2260838"/>
            <a:ext cx="4922939" cy="7123193"/>
          </a:xfrm>
          <a:prstGeom prst="line">
            <a:avLst/>
          </a:prstGeom>
          <a:ln w="1270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pic>
        <p:nvPicPr>
          <p:cNvPr id="128" name="waist.jpg" descr="waist.jpg"/>
          <p:cNvPicPr>
            <a:picLocks noChangeAspect="1"/>
          </p:cNvPicPr>
          <p:nvPr/>
        </p:nvPicPr>
        <p:blipFill>
          <a:blip r:embed="rId3">
            <a:extLst/>
          </a:blip>
          <a:srcRect l="28323" t="0" r="28323" b="0"/>
          <a:stretch>
            <a:fillRect/>
          </a:stretch>
        </p:blipFill>
        <p:spPr>
          <a:xfrm>
            <a:off x="7644804" y="2240042"/>
            <a:ext cx="4141433" cy="71647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" grpId="2"/>
      <p:bldP build="whole" bldLvl="1" animBg="1" rev="0" advAuto="0" spid="127" grpId="3"/>
      <p:bldP build="whole" bldLvl="1" animBg="1" rev="0" advAuto="0" spid="128" grpId="4"/>
      <p:bldP build="whole" bldLvl="1" animBg="1" rev="0" advAuto="0" spid="12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heo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Theory</a:t>
            </a:r>
          </a:p>
        </p:txBody>
      </p:sp>
      <p:sp>
        <p:nvSpPr>
          <p:cNvPr id="131" name="Bilayering…"/>
          <p:cNvSpPr txBox="1"/>
          <p:nvPr>
            <p:ph type="body" sz="quarter" idx="1"/>
          </p:nvPr>
        </p:nvSpPr>
        <p:spPr>
          <a:xfrm>
            <a:off x="793750" y="2134539"/>
            <a:ext cx="4119790" cy="4577554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Bilayering</a:t>
            </a:r>
          </a:p>
          <a:p>
            <a:pPr>
              <a:buBlip>
                <a:blip r:embed="rId2"/>
              </a:buBlip>
            </a:pPr>
            <a:r>
              <a:t>Layer Chirping</a:t>
            </a:r>
          </a:p>
        </p:txBody>
      </p:sp>
      <p:pic>
        <p:nvPicPr>
          <p:cNvPr id="132" name="no-chirp.png" descr="no-chir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6417" y="7625082"/>
            <a:ext cx="4017566" cy="1397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chirp.png" descr="chirp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20115" y="7637971"/>
            <a:ext cx="4017565" cy="1371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bandgap.png" descr="bandgap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86844" y="2427079"/>
            <a:ext cx="8252376" cy="4899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4" grpId="4"/>
      <p:bldP build="p" bldLvl="5" animBg="1" rev="0" advAuto="0" spid="131" grpId="1"/>
      <p:bldP build="whole" bldLvl="1" animBg="1" rev="0" advAuto="0" spid="132" grpId="2"/>
      <p:bldP build="whole" bldLvl="1" animBg="1" rev="0" advAuto="0" spid="133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example-plot.png" descr="example-pl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268" y="664955"/>
            <a:ext cx="12116264" cy="8423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heory- 456 n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Theory- 456 nm</a:t>
            </a:r>
          </a:p>
        </p:txBody>
      </p:sp>
      <p:pic>
        <p:nvPicPr>
          <p:cNvPr id="139" name="chirp_and_focus456nm.jpg" descr="chirp_and_focus456n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2838" y="2307268"/>
            <a:ext cx="11499124" cy="6829894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Circle"/>
          <p:cNvSpPr/>
          <p:nvPr/>
        </p:nvSpPr>
        <p:spPr>
          <a:xfrm>
            <a:off x="5994205" y="6341626"/>
            <a:ext cx="1575972" cy="1575972"/>
          </a:xfrm>
          <a:prstGeom prst="ellipse">
            <a:avLst/>
          </a:prstGeom>
          <a:ln w="76200">
            <a:solidFill>
              <a:schemeClr val="accent1">
                <a:hueOff val="-37249"/>
                <a:satOff val="-2150"/>
                <a:lumOff val="1281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5C5C5C"/>
                </a:solidFill>
                <a:effectLst/>
                <a:latin typeface="DIN Alternate"/>
                <a:ea typeface="DIN Alternate"/>
                <a:cs typeface="DIN Alternate"/>
                <a:sym typeface="DIN Alternate"/>
              </a:defRPr>
            </a:pPr>
          </a:p>
        </p:txBody>
      </p:sp>
      <p:sp>
        <p:nvSpPr>
          <p:cNvPr id="141" name="???"/>
          <p:cNvSpPr txBox="1"/>
          <p:nvPr/>
        </p:nvSpPr>
        <p:spPr>
          <a:xfrm>
            <a:off x="7349197" y="5147464"/>
            <a:ext cx="1300583" cy="957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>
              <a:defRPr>
                <a:effectLst/>
              </a:defRPr>
            </a:pPr>
            <a:r>
              <a:t>???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" grpId="2"/>
      <p:bldP build="whole" bldLvl="1" animBg="1" rev="0" advAuto="0" spid="14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Experiment- Goa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Experiment- Goals</a:t>
            </a:r>
          </a:p>
        </p:txBody>
      </p:sp>
      <p:sp>
        <p:nvSpPr>
          <p:cNvPr id="144" name="Create microlenses comparable to those modeled in the cod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Create microlenses comparable to those modeled in the code</a:t>
            </a:r>
          </a:p>
          <a:p>
            <a:pPr>
              <a:buBlip>
                <a:blip r:embed="rId2"/>
              </a:buBlip>
            </a:pPr>
            <a:r>
              <a:t>Examine the effect of layer chirping on focal length</a:t>
            </a:r>
          </a:p>
          <a:p>
            <a:pPr>
              <a:buBlip>
                <a:blip r:embed="rId2"/>
              </a:buBlip>
            </a:pPr>
            <a:r>
              <a:t>Replicate focal and chromatic results from prior work</a:t>
            </a:r>
          </a:p>
        </p:txBody>
      </p:sp>
      <p:sp>
        <p:nvSpPr>
          <p:cNvPr id="145" name="Line"/>
          <p:cNvSpPr/>
          <p:nvPr/>
        </p:nvSpPr>
        <p:spPr>
          <a:xfrm flipV="1">
            <a:off x="1129555" y="3993600"/>
            <a:ext cx="10182080" cy="2426016"/>
          </a:xfrm>
          <a:prstGeom prst="line">
            <a:avLst/>
          </a:prstGeom>
          <a:ln w="1270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146" name="Line"/>
          <p:cNvSpPr/>
          <p:nvPr/>
        </p:nvSpPr>
        <p:spPr>
          <a:xfrm>
            <a:off x="1256555" y="4047533"/>
            <a:ext cx="9928081" cy="2318150"/>
          </a:xfrm>
          <a:prstGeom prst="line">
            <a:avLst/>
          </a:prstGeom>
          <a:ln w="1270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10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4" grpId="1"/>
      <p:bldP build="whole" bldLvl="1" animBg="1" rev="0" advAuto="0" spid="145" grpId="2"/>
      <p:bldP build="whole" bldLvl="1" animBg="1" rev="0" advAuto="0" spid="146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Experi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Experiment</a:t>
            </a:r>
          </a:p>
        </p:txBody>
      </p:sp>
      <p:sp>
        <p:nvSpPr>
          <p:cNvPr id="149" name="Previously etched bilayered microlenses from Crescimanno and Oder et al. 2014 made of THV and PS (tetrafluoroethylene vinyl and polystyrene)…"/>
          <p:cNvSpPr txBox="1"/>
          <p:nvPr>
            <p:ph type="body" sz="half" idx="1"/>
          </p:nvPr>
        </p:nvSpPr>
        <p:spPr>
          <a:xfrm>
            <a:off x="793750" y="2565400"/>
            <a:ext cx="5422900" cy="6121400"/>
          </a:xfrm>
          <a:prstGeom prst="rect">
            <a:avLst/>
          </a:prstGeom>
        </p:spPr>
        <p:txBody>
          <a:bodyPr/>
          <a:lstStyle/>
          <a:p>
            <a:pPr marL="440055" indent="-440055" defTabSz="578358">
              <a:spcBef>
                <a:spcPts val="3500"/>
              </a:spcBef>
              <a:buBlip>
                <a:blip r:embed="rId2"/>
              </a:buBlip>
              <a:defRPr sz="3564">
                <a:effectLst>
                  <a:outerShdw sx="100000" sy="100000" kx="0" ky="0" algn="b" rotWithShape="0" blurRad="50292" dist="37719" dir="5400000">
                    <a:srgbClr val="000000"/>
                  </a:outerShdw>
                </a:effectLst>
              </a:defRPr>
            </a:pPr>
            <a:r>
              <a:t>Previously etched bilayered microlenses from Crescimanno and Oder et al. 2014 made of THV and PS (tetrafluoroethylene vinyl and polystyrene)</a:t>
            </a:r>
          </a:p>
          <a:p>
            <a:pPr marL="440055" indent="-440055" defTabSz="578358">
              <a:spcBef>
                <a:spcPts val="3500"/>
              </a:spcBef>
              <a:buBlip>
                <a:blip r:embed="rId2"/>
              </a:buBlip>
              <a:defRPr sz="3564">
                <a:effectLst>
                  <a:outerShdw sx="100000" sy="100000" kx="0" ky="0" algn="b" rotWithShape="0" blurRad="50292" dist="37719" dir="5400000">
                    <a:srgbClr val="000000"/>
                  </a:outerShdw>
                </a:effectLst>
              </a:defRPr>
            </a:pPr>
            <a:r>
              <a:t>Monolithic commercial microlenses made of fused silica (quartz)</a:t>
            </a:r>
          </a:p>
        </p:txBody>
      </p:sp>
      <p:pic>
        <p:nvPicPr>
          <p:cNvPr id="150" name="lens-slide.JPG" descr="lens-slid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6325" y="2565400"/>
            <a:ext cx="4591050" cy="612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100X-ruler.png" descr="100X-rul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7661" y="919393"/>
            <a:ext cx="5050378" cy="3787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50X-mono-ruler.png" descr="50X-mono-rul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93460" y="919393"/>
            <a:ext cx="5050379" cy="3787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500X-ruler.png" descr="500X-rule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7660" y="5038189"/>
            <a:ext cx="5050380" cy="3787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200X-mono-ruler.png" descr="200X-mono-rule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93461" y="5038189"/>
            <a:ext cx="5050378" cy="3787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" grpId="1"/>
      <p:bldP build="whole" bldLvl="1" animBg="1" rev="0" advAuto="0" spid="153" grpId="2"/>
      <p:bldP build="whole" bldLvl="1" animBg="1" rev="0" advAuto="0" spid="155" grpId="4"/>
      <p:bldP build="whole" bldLvl="1" animBg="1" rev="0" advAuto="0" spid="154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everything.jpg" descr="everyth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784" y="290088"/>
            <a:ext cx="12231232" cy="9173424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Line"/>
          <p:cNvSpPr/>
          <p:nvPr/>
        </p:nvSpPr>
        <p:spPr>
          <a:xfrm flipH="1" flipV="1">
            <a:off x="8061654" y="5502830"/>
            <a:ext cx="2971660" cy="954003"/>
          </a:xfrm>
          <a:prstGeom prst="line">
            <a:avLst/>
          </a:prstGeom>
          <a:ln w="63500">
            <a:solidFill>
              <a:srgbClr val="FFCF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159" name="Line"/>
          <p:cNvSpPr/>
          <p:nvPr/>
        </p:nvSpPr>
        <p:spPr>
          <a:xfrm>
            <a:off x="2508925" y="5253016"/>
            <a:ext cx="8555996" cy="1203040"/>
          </a:xfrm>
          <a:prstGeom prst="line">
            <a:avLst/>
          </a:prstGeom>
          <a:ln w="63500">
            <a:solidFill>
              <a:srgbClr val="FFCF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2"/>
      <p:bldP build="whole" bldLvl="1" animBg="1" rev="0" advAuto="0" spid="158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50800" dist="381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50800" dist="381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50800" dist="381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50800" dist="381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