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</p:sldMasterIdLst>
  <p:notesMasterIdLst>
    <p:notesMasterId r:id="rId10"/>
  </p:notesMasterIdLst>
  <p:sldIdLst>
    <p:sldId id="256" r:id="rId11"/>
  </p:sldIdLst>
  <p:sldSz cx="43891200" cy="32918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9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ft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sldNum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FDF7D67-2E22-42E5-8FC2-1312F1420177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06D2F930-2A8B-4E11-AD29-8B660947745C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Slide Number Placeholder 11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8412391E-F9C6-4E78-B606-0D37BE69B4BE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FD4A947D-3C06-49A1-BDDD-D11C4A6F9A67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4481633F-1A77-4FB8-B50F-9EE64C1407A5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B15D198E-5C83-450A-83B2-D6DA5400E15D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C2F8E4B3-3FE6-4E30-9AC4-2995BDA18846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9950AE1A-7CBB-43F9-AF2F-454C896FFE0F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542C0B61-3DD7-485B-8A7C-042D46CE13B8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A64C271C-989E-4DFE-846E-1D3FAD053680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D818064D-D848-4FFE-8275-798F0B2AF473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2E88F9A7-6623-43A8-9482-AD16AFA970C4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5B3DE020-1F46-4AC3-ADAD-BBB9801B8CBA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F36EE7E6-94D2-484B-93CB-A8CE4C0AA9BB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539B65DC-1151-42E9-951D-A9B6876B9C1A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2764E2CD-7578-4209-9703-8C5EC121F694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1FDF9B61-7168-4B02-B720-1F664B98949D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04637F22-12B0-49FB-A4D0-D9E4D7113968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1A41D701-B2BE-4311-86BE-A6B2C20F0039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36483BEF-7E1C-4CB1-BA34-471B63B7FE45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Slide Number Placeholder 11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83EB9998-FA28-4E32-BF6B-7B20EB61DF97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Date Placeholder 2"/>
          <p:cNvSpPr/>
          <p:nvPr/>
        </p:nvSpPr>
        <p:spPr>
          <a:xfrm>
            <a:off x="3884760" y="0"/>
            <a:ext cx="2971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fld id="{090C4950-B884-4114-A13D-374B1AE9D14A}" type="datetime">
              <a:rPr b="0" lang="en-US" sz="1200" spc="-1" strike="noStrike">
                <a:solidFill>
                  <a:srgbClr val="000000"/>
                </a:solidFill>
                <a:latin typeface="Calibri"/>
                <a:ea typeface="Droid Sans Fallback"/>
              </a:rPr>
              <a:t>1/7/26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Slide Number Placeholder 11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95C68319-7456-45D0-927A-F4FCFAD2DC4A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Slide Number Placeholder 6"/>
          <p:cNvSpPr/>
          <p:nvPr/>
        </p:nvSpPr>
        <p:spPr>
          <a:xfrm>
            <a:off x="3884400" y="8685000"/>
            <a:ext cx="2964960" cy="45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7136D545-A087-476D-AC0E-FE23FE0DBBA0}" type="slidenum">
              <a:rPr b="0" lang="en-US" sz="1200" spc="-1" strike="noStrike">
                <a:solidFill>
                  <a:srgbClr val="000000"/>
                </a:solidFill>
                <a:latin typeface="Arial"/>
                <a:ea typeface="DejaVu Sans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Rectangle 10"/>
          <p:cNvSpPr/>
          <p:nvPr/>
        </p:nvSpPr>
        <p:spPr>
          <a:xfrm>
            <a:off x="3884760" y="8685360"/>
            <a:ext cx="2964960" cy="450360"/>
          </a:xfrm>
          <a:custGeom>
            <a:avLst/>
            <a:gdLst>
              <a:gd name="textAreaLeft" fmla="*/ 0 w 2964960"/>
              <a:gd name="textAreaRight" fmla="*/ 2965680 w 2964960"/>
              <a:gd name="textAreaTop" fmla="*/ 0 h 450360"/>
              <a:gd name="textAreaBottom" fmla="*/ 451080 h 450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DE0D798A-D33E-455C-9B30-57C23F8B0EAF}" type="slidenum">
              <a:rPr b="0" lang="en-US" sz="1800" spc="-1" strike="noStrike">
                <a:solidFill>
                  <a:srgbClr val="000000"/>
                </a:solidFill>
                <a:latin typeface="Calibri"/>
                <a:ea typeface="Droid Sans Fallback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Text Box 1"/>
          <p:cNvSpPr/>
          <p:nvPr/>
        </p:nvSpPr>
        <p:spPr>
          <a:xfrm>
            <a:off x="3884760" y="8685360"/>
            <a:ext cx="2966400" cy="451800"/>
          </a:xfrm>
          <a:custGeom>
            <a:avLst/>
            <a:gdLst>
              <a:gd name="textAreaLeft" fmla="*/ 0 w 2966400"/>
              <a:gd name="textAreaRight" fmla="*/ 2967120 w 2966400"/>
              <a:gd name="textAreaTop" fmla="*/ 0 h 451800"/>
              <a:gd name="textAreaBottom" fmla="*/ 452520 h 4518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74373ACC-FDCB-41F8-8BB5-0B649D490588}" type="slidenum">
              <a:rPr b="0" lang="en-US" sz="1800" spc="-1" strike="noStrike">
                <a:solidFill>
                  <a:srgbClr val="000000"/>
                </a:solidFill>
                <a:latin typeface="Calibri"/>
                <a:ea typeface="Droid Sans Fallback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Text Box 2"/>
          <p:cNvSpPr/>
          <p:nvPr/>
        </p:nvSpPr>
        <p:spPr>
          <a:xfrm>
            <a:off x="3884760" y="8685360"/>
            <a:ext cx="2971440" cy="456840"/>
          </a:xfrm>
          <a:custGeom>
            <a:avLst/>
            <a:gdLst>
              <a:gd name="textAreaLeft" fmla="*/ 0 w 2971440"/>
              <a:gd name="textAreaRight" fmla="*/ 2972160 w 2971440"/>
              <a:gd name="textAreaTop" fmla="*/ 0 h 456840"/>
              <a:gd name="textAreaBottom" fmla="*/ 457560 h 456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9B16C9C8-ACCC-4359-892D-C5767D638B21}" type="slidenum">
              <a:rPr b="0" lang="en-US" sz="1800" spc="-1" strike="noStrike">
                <a:solidFill>
                  <a:srgbClr val="000000"/>
                </a:solidFill>
                <a:latin typeface="Calibri"/>
                <a:ea typeface="Droid Sans Fallback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-1004760" y="-928800"/>
            <a:ext cx="8861040" cy="664668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2498760" cy="411444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1-title-Title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2-obj-Title-and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3-secHead-Section-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4-twoObj-Two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5-twoTxTwoObj-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6-titleOnly-Title-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Master1-Layout7-blank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k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i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l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x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o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m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a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4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5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7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8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4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5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36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8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9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5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6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47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9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0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6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7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8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0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1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7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8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9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1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2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1"/>
          <p:cNvSpPr/>
          <p:nvPr/>
        </p:nvSpPr>
        <p:spPr>
          <a:xfrm>
            <a:off x="0" y="0"/>
            <a:ext cx="43890840" cy="48002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4800240"/>
              <a:gd name="textAreaBottom" fmla="*/ 4800960 h 4800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8" name="Rectangle 2"/>
          <p:cNvSpPr/>
          <p:nvPr/>
        </p:nvSpPr>
        <p:spPr>
          <a:xfrm>
            <a:off x="693720" y="5638680"/>
            <a:ext cx="9973800" cy="26563320"/>
          </a:xfrm>
          <a:custGeom>
            <a:avLst/>
            <a:gdLst>
              <a:gd name="textAreaLeft" fmla="*/ 0 w 9973800"/>
              <a:gd name="textAreaRight" fmla="*/ 9974520 w 997380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79" name="Rectangle 3"/>
          <p:cNvSpPr/>
          <p:nvPr/>
        </p:nvSpPr>
        <p:spPr>
          <a:xfrm>
            <a:off x="0" y="4800600"/>
            <a:ext cx="43890840" cy="12996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29960"/>
              <a:gd name="textAreaBottom" fmla="*/ 130680 h 1299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66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80" name="Text Box 4"/>
          <p:cNvSpPr/>
          <p:nvPr/>
        </p:nvSpPr>
        <p:spPr>
          <a:xfrm>
            <a:off x="609480" y="32445360"/>
            <a:ext cx="2514240" cy="321120"/>
          </a:xfrm>
          <a:custGeom>
            <a:avLst/>
            <a:gdLst>
              <a:gd name="textAreaLeft" fmla="*/ 0 w 2514240"/>
              <a:gd name="textAreaRight" fmla="*/ 2514960 w 2514240"/>
              <a:gd name="textAreaTop" fmla="*/ 0 h 321120"/>
              <a:gd name="textAreaBottom" fmla="*/ 321840 h 321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309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POSTER TEMPLATE BY: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1000" spc="-1" strike="noStrike">
                <a:solidFill>
                  <a:srgbClr val="808080"/>
                </a:solidFill>
                <a:latin typeface="Arial"/>
                <a:ea typeface="ＭＳ Ｐゴシック"/>
              </a:rPr>
              <a:t>www.PosterPresentations.com</a:t>
            </a: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Rectangle 7"/>
          <p:cNvSpPr/>
          <p:nvPr/>
        </p:nvSpPr>
        <p:spPr>
          <a:xfrm>
            <a:off x="0" y="0"/>
            <a:ext cx="43890840" cy="3291804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32918040"/>
              <a:gd name="textAreaBottom" fmla="*/ 32918760 h 32918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2" name="Rectangle 8"/>
          <p:cNvSpPr/>
          <p:nvPr/>
        </p:nvSpPr>
        <p:spPr>
          <a:xfrm>
            <a:off x="11490480" y="5638680"/>
            <a:ext cx="20764080" cy="26563320"/>
          </a:xfrm>
          <a:custGeom>
            <a:avLst/>
            <a:gdLst>
              <a:gd name="textAreaLeft" fmla="*/ 0 w 20764080"/>
              <a:gd name="textAreaRight" fmla="*/ 20764800 w 20764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3" name="Rectangle 9"/>
          <p:cNvSpPr/>
          <p:nvPr/>
        </p:nvSpPr>
        <p:spPr>
          <a:xfrm>
            <a:off x="33078600" y="5638680"/>
            <a:ext cx="9982080" cy="2656332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26563320"/>
              <a:gd name="textAreaBottom" fmla="*/ 26564040 h 26563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233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360" cy="54964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360" cy="190918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1"/>
          <p:cNvSpPr/>
          <p:nvPr/>
        </p:nvSpPr>
        <p:spPr>
          <a:xfrm>
            <a:off x="0" y="183960"/>
            <a:ext cx="43890840" cy="1312200"/>
          </a:xfrm>
          <a:custGeom>
            <a:avLst/>
            <a:gdLst>
              <a:gd name="textAreaLeft" fmla="*/ 0 w 43890840"/>
              <a:gd name="textAreaRight" fmla="*/ 43891560 w 43890840"/>
              <a:gd name="textAreaTop" fmla="*/ 0 h 1312200"/>
              <a:gd name="textAreaBottom" fmla="*/ 1312560 h 1312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080" rIns="91080" tIns="46800" bIns="46800" anchor="t" anchorCtr="1">
            <a:spAutoFit/>
          </a:bodyPr>
          <a:p>
            <a:pPr algn="ctr">
              <a:lnSpc>
                <a:spcPct val="100000"/>
              </a:lnSpc>
              <a:spcBef>
                <a:spcPts val="45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8000" spc="-1" strike="noStrike">
                <a:solidFill>
                  <a:srgbClr val="000000"/>
                </a:solidFill>
                <a:latin typeface="Arial Nova"/>
                <a:ea typeface="Candara"/>
              </a:rPr>
              <a:t>Poster template</a:t>
            </a:r>
            <a:endParaRPr b="0" lang="en-US" sz="8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 Box 2"/>
          <p:cNvSpPr/>
          <p:nvPr/>
        </p:nvSpPr>
        <p:spPr>
          <a:xfrm>
            <a:off x="685800" y="6836400"/>
            <a:ext cx="9920880" cy="916200"/>
          </a:xfrm>
          <a:custGeom>
            <a:avLst/>
            <a:gdLst>
              <a:gd name="textAreaLeft" fmla="*/ 0 w 9920880"/>
              <a:gd name="textAreaRight" fmla="*/ 9921600 w 992088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spAutoFit/>
          </a:bodyPr>
          <a:p>
            <a:pPr algn="ctr">
              <a:lnSpc>
                <a:spcPct val="100000"/>
              </a:lnSpc>
              <a:spcBef>
                <a:spcPts val="3376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400" spc="-1" strike="noStrike">
                <a:solidFill>
                  <a:srgbClr val="f8f8f8"/>
                </a:solidFill>
                <a:latin typeface="Candara"/>
                <a:ea typeface="Candara"/>
              </a:rPr>
              <a:t>Introduction</a:t>
            </a:r>
            <a:endParaRPr b="0" lang="en-US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Text Box 6"/>
          <p:cNvSpPr/>
          <p:nvPr/>
        </p:nvSpPr>
        <p:spPr>
          <a:xfrm>
            <a:off x="716040" y="20939040"/>
            <a:ext cx="9982080" cy="916200"/>
          </a:xfrm>
          <a:custGeom>
            <a:avLst/>
            <a:gdLst>
              <a:gd name="textAreaLeft" fmla="*/ 0 w 9982080"/>
              <a:gd name="textAreaRight" fmla="*/ 9982800 w 998208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spAutoFit/>
          </a:bodyPr>
          <a:p>
            <a:pPr algn="ctr">
              <a:lnSpc>
                <a:spcPct val="100000"/>
              </a:lnSpc>
              <a:spcBef>
                <a:spcPts val="3376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400" spc="-1" strike="noStrike">
                <a:solidFill>
                  <a:srgbClr val="f8f8f8"/>
                </a:solidFill>
                <a:latin typeface="Candara"/>
                <a:ea typeface="Candara"/>
              </a:rPr>
              <a:t>Conclusions</a:t>
            </a:r>
            <a:endParaRPr b="0" lang="en-US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 Box 172"/>
          <p:cNvSpPr/>
          <p:nvPr/>
        </p:nvSpPr>
        <p:spPr>
          <a:xfrm>
            <a:off x="22457520" y="17192160"/>
            <a:ext cx="576720" cy="685800"/>
          </a:xfrm>
          <a:custGeom>
            <a:avLst/>
            <a:gdLst>
              <a:gd name="textAreaLeft" fmla="*/ 0 w 576720"/>
              <a:gd name="textAreaRight" fmla="*/ 577440 w 576720"/>
              <a:gd name="textAreaTop" fmla="*/ 0 h 685800"/>
              <a:gd name="textAreaBottom" fmla="*/ 686520 h 6858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8" name="Text Box 255"/>
          <p:cNvSpPr/>
          <p:nvPr/>
        </p:nvSpPr>
        <p:spPr>
          <a:xfrm>
            <a:off x="22174200" y="15544800"/>
            <a:ext cx="198000" cy="474480"/>
          </a:xfrm>
          <a:custGeom>
            <a:avLst/>
            <a:gdLst>
              <a:gd name="textAreaLeft" fmla="*/ 0 w 198000"/>
              <a:gd name="textAreaRight" fmla="*/ 198720 w 198000"/>
              <a:gd name="textAreaTop" fmla="*/ 0 h 474480"/>
              <a:gd name="textAreaBottom" fmla="*/ 475200 h 474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9" name="Text Box 4"/>
          <p:cNvSpPr/>
          <p:nvPr/>
        </p:nvSpPr>
        <p:spPr>
          <a:xfrm>
            <a:off x="654120" y="10055880"/>
            <a:ext cx="9952560" cy="916200"/>
          </a:xfrm>
          <a:custGeom>
            <a:avLst/>
            <a:gdLst>
              <a:gd name="textAreaLeft" fmla="*/ 0 w 9952560"/>
              <a:gd name="textAreaRight" fmla="*/ 9953280 w 995256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spAutoFit/>
          </a:bodyPr>
          <a:p>
            <a:pPr algn="ctr">
              <a:lnSpc>
                <a:spcPct val="100000"/>
              </a:lnSpc>
              <a:spcBef>
                <a:spcPts val="3376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5400" spc="-1" strike="noStrike">
                <a:solidFill>
                  <a:srgbClr val="f8f8f8"/>
                </a:solidFill>
                <a:latin typeface="Candara"/>
                <a:ea typeface="Candara"/>
              </a:rPr>
              <a:t>Experiment/Data</a:t>
            </a:r>
            <a:endParaRPr b="0" lang="en-US" sz="5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Freeform: Shape 37"/>
          <p:cNvSpPr/>
          <p:nvPr/>
        </p:nvSpPr>
        <p:spPr>
          <a:xfrm>
            <a:off x="3840120" y="2468880"/>
            <a:ext cx="91080" cy="360"/>
          </a:xfrm>
          <a:custGeom>
            <a:avLst/>
            <a:gdLst>
              <a:gd name="textAreaLeft" fmla="*/ 13320 w 91080"/>
              <a:gd name="textAreaRight" fmla="*/ 78120 w 91080"/>
              <a:gd name="textAreaTop" fmla="*/ 0 h 360"/>
              <a:gd name="textAreaBottom" fmla="*/ 720 h 360"/>
            </a:gdLst>
            <a:ahLst/>
            <a:rect l="textAreaLeft" t="textAreaTop" r="textAreaRight" b="textAreaBottom"/>
            <a:pathLst>
              <a:path w="21600" h="21600">
                <a:moveTo>
                  <a:pt x="10800" y="0"/>
                </a:moveTo>
                <a:lnTo>
                  <a:pt x="10800" y="0"/>
                </a:lnTo>
                <a:arcTo wR="10800" hR="10800" stAng="-5400000" swAng="-21550000"/>
                <a:lnTo>
                  <a:pt x="10957" y="1"/>
                </a:lnTo>
                <a:arcTo wR="0" hR="0" stAng="0" swAng="0"/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1" name="Freeform: Shape 77"/>
          <p:cNvSpPr/>
          <p:nvPr/>
        </p:nvSpPr>
        <p:spPr>
          <a:xfrm>
            <a:off x="365760" y="32369760"/>
            <a:ext cx="2651400" cy="456840"/>
          </a:xfrm>
          <a:custGeom>
            <a:avLst/>
            <a:gdLst>
              <a:gd name="textAreaLeft" fmla="*/ 0 w 2651400"/>
              <a:gd name="textAreaRight" fmla="*/ 2652120 w 2651400"/>
              <a:gd name="textAreaTop" fmla="*/ 0 h 456840"/>
              <a:gd name="textAreaBottom" fmla="*/ 457560 h 456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2" name=""/>
          <p:cNvSpPr/>
          <p:nvPr/>
        </p:nvSpPr>
        <p:spPr>
          <a:xfrm>
            <a:off x="1371600" y="5689080"/>
            <a:ext cx="3348720" cy="94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</a:rPr>
              <a:t>Title of the lab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By name1, name2...MUST PUT BOTH NAMES HERE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1371600" y="8046720"/>
            <a:ext cx="8934120" cy="14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In this lab we measured the speed of light using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by comparing the delay of pulse as it propagates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through air and water.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834640" y="12161520"/>
            <a:ext cx="2377440" cy="3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5" name=""/>
          <p:cNvSpPr/>
          <p:nvPr/>
        </p:nvSpPr>
        <p:spPr>
          <a:xfrm>
            <a:off x="5120640" y="11795760"/>
            <a:ext cx="365760" cy="640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6" name=""/>
          <p:cNvSpPr/>
          <p:nvPr/>
        </p:nvSpPr>
        <p:spPr>
          <a:xfrm>
            <a:off x="5486400" y="12070080"/>
            <a:ext cx="2377440" cy="3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7" name=""/>
          <p:cNvSpPr/>
          <p:nvPr/>
        </p:nvSpPr>
        <p:spPr>
          <a:xfrm>
            <a:off x="4114800" y="12161520"/>
            <a:ext cx="548280" cy="548280"/>
          </a:xfrm>
          <a:custGeom>
            <a:avLst/>
            <a:gdLst>
              <a:gd name="textAreaLeft" fmla="*/ 0 w 548280"/>
              <a:gd name="textAreaRight" fmla="*/ 548640 w 548280"/>
              <a:gd name="textAreaTop" fmla="*/ 0 h 548280"/>
              <a:gd name="textAreaBottom" fmla="*/ 548640 h 548280"/>
            </a:gdLst>
            <a:ahLst/>
            <a:rect l="textAreaLeft" t="textAreaTop" r="textAreaRight" b="textAreaBottom"/>
            <a:pathLst>
              <a:path w="21600" h="21600">
                <a:moveTo>
                  <a:pt x="21600" y="10800"/>
                </a:moveTo>
                <a:arcTo wR="10800" hR="10800" stAng="0" swAng="16200000"/>
                <a:lnTo>
                  <a:pt x="10800" y="10800"/>
                </a:lnTo>
                <a:close/>
              </a:path>
            </a:pathLst>
          </a:custGeom>
          <a:solidFill>
            <a:srgbClr val="55308d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8" name=""/>
          <p:cNvSpPr/>
          <p:nvPr/>
        </p:nvSpPr>
        <p:spPr>
          <a:xfrm>
            <a:off x="5120640" y="12710160"/>
            <a:ext cx="548280" cy="548280"/>
          </a:xfrm>
          <a:custGeom>
            <a:avLst/>
            <a:gdLst>
              <a:gd name="textAreaLeft" fmla="*/ 0 w 548280"/>
              <a:gd name="textAreaRight" fmla="*/ 548640 w 548280"/>
              <a:gd name="textAreaTop" fmla="*/ 0 h 548280"/>
              <a:gd name="textAreaBottom" fmla="*/ 548640 h 548280"/>
            </a:gdLst>
            <a:ahLst/>
            <a:rect l="textAreaLeft" t="textAreaTop" r="textAreaRight" b="textAreaBottom"/>
            <a:pathLst>
              <a:path w="21600" h="21600">
                <a:moveTo>
                  <a:pt x="21600" y="10800"/>
                </a:moveTo>
                <a:arcTo wR="10800" hR="10800" stAng="0" swAng="16200000"/>
                <a:lnTo>
                  <a:pt x="10800" y="10800"/>
                </a:lnTo>
                <a:close/>
              </a:path>
            </a:pathLst>
          </a:custGeom>
          <a:solidFill>
            <a:srgbClr val="55308d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09" name=""/>
          <p:cNvSpPr/>
          <p:nvPr/>
        </p:nvSpPr>
        <p:spPr>
          <a:xfrm>
            <a:off x="7955280" y="11704320"/>
            <a:ext cx="91440" cy="822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669280" y="12070080"/>
            <a:ext cx="2194560" cy="82296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4663440" y="12161520"/>
            <a:ext cx="548640" cy="274320"/>
          </a:xfrm>
          <a:prstGeom prst="line">
            <a:avLst/>
          </a:prstGeom>
          <a:ln w="0">
            <a:solidFill>
              <a:srgbClr val="ff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2" name=""/>
          <p:cNvSpPr/>
          <p:nvPr/>
        </p:nvSpPr>
        <p:spPr>
          <a:xfrm>
            <a:off x="3474720" y="12801600"/>
            <a:ext cx="12333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Detector 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394960" y="13258800"/>
            <a:ext cx="12333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Detector 2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1371600" y="11978640"/>
            <a:ext cx="99252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LASER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1645920" y="12344400"/>
            <a:ext cx="974880" cy="731160"/>
          </a:xfrm>
          <a:prstGeom prst="rect">
            <a:avLst/>
          </a:prstGeom>
          <a:ln w="0">
            <a:noFill/>
          </a:ln>
        </p:spPr>
      </p:pic>
      <p:pic>
        <p:nvPicPr>
          <p:cNvPr id="116" name="" descr=""/>
          <p:cNvPicPr/>
          <p:nvPr/>
        </p:nvPicPr>
        <p:blipFill>
          <a:blip r:embed="rId2"/>
          <a:stretch/>
        </p:blipFill>
        <p:spPr>
          <a:xfrm>
            <a:off x="2560320" y="13796280"/>
            <a:ext cx="5885640" cy="4399920"/>
          </a:xfrm>
          <a:prstGeom prst="rect">
            <a:avLst/>
          </a:prstGeom>
          <a:ln w="0">
            <a:noFill/>
          </a:ln>
        </p:spPr>
      </p:pic>
      <p:sp>
        <p:nvSpPr>
          <p:cNvPr id="117" name=""/>
          <p:cNvSpPr/>
          <p:nvPr/>
        </p:nvSpPr>
        <p:spPr>
          <a:xfrm>
            <a:off x="4754880" y="17282160"/>
            <a:ext cx="360" cy="640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8" name=""/>
          <p:cNvSpPr/>
          <p:nvPr/>
        </p:nvSpPr>
        <p:spPr>
          <a:xfrm>
            <a:off x="6035040" y="17282160"/>
            <a:ext cx="360" cy="6400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9" name=""/>
          <p:cNvSpPr/>
          <p:nvPr/>
        </p:nvSpPr>
        <p:spPr>
          <a:xfrm>
            <a:off x="4754880" y="17556480"/>
            <a:ext cx="1280160" cy="360"/>
          </a:xfrm>
          <a:prstGeom prst="line">
            <a:avLst/>
          </a:prstGeom>
          <a:ln w="0">
            <a:solidFill>
              <a:srgbClr val="808080"/>
            </a:solidFill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0" name=""/>
          <p:cNvSpPr/>
          <p:nvPr/>
        </p:nvSpPr>
        <p:spPr>
          <a:xfrm>
            <a:off x="4389120" y="18196560"/>
            <a:ext cx="251820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Propagation time delay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371600" y="19019520"/>
            <a:ext cx="9356400" cy="100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Our data shows there was a 11.3nS delay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between the two pulses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463040" y="22585680"/>
            <a:ext cx="8955720" cy="41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Since we measured a distance of 3.25+/-0.05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meters in the distance difference between the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sensors, this gave for the speed of light a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measurement of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V = d/t = 3.25/11.3 = 2.87e8 +/- 0.04 m/s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Which is within 4 sigma of the accepted value of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the speed of light in the vacuum.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12344400" y="7772400"/>
            <a:ext cx="17301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Dont write here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11887200" y="10149840"/>
            <a:ext cx="17805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Don’t write here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3350240" y="14904720"/>
            <a:ext cx="17805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Don’t write here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12618720" y="22951440"/>
            <a:ext cx="254268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Don’t write here either !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3931920" y="11247120"/>
            <a:ext cx="2644560" cy="34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Experimental Schematic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3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2011-06-14T06:36:03Z</dcterms:created>
  <dc:creator>A. Kotoulas</dc:creator>
  <dc:description>Non-authorized printing of this poster template by any commercial printing service other than PosterPresentations.com is strictly prohibited._x005F_x000d_
Non-profit educational printing centers are exempt._x005F_x000d_
To obtain printing authorization call:_x005F_x000d_
1.866.649.3004_x005F_x000d_
_x005F_x000d_
© 2007 Canterbury Media Services, Inc</dc:description>
  <cp:keywords>poster presentation poster design poster template</cp:keywords>
  <dc:language>en-US</dc:language>
  <cp:lastModifiedBy/>
  <cp:lastPrinted>2010-11-09T19:12:39Z</cp:lastPrinted>
  <dcterms:modified xsi:type="dcterms:W3CDTF">2026-01-07T14:56:54Z</dcterms:modified>
  <cp:revision>86</cp:revision>
  <dc:subject>Free PowerPoint poster templates</dc:subject>
  <dc:title>48x36 Poster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